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1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9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7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2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3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7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2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5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2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0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8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CCC7-09BC-4543-A89D-EBAB24D5429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91F55-E73A-4FE1-B1B5-C3087C509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1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9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09340" y="1333179"/>
            <a:ext cx="532767" cy="146271"/>
          </a:xfrm>
          <a:prstGeom prst="rect">
            <a:avLst/>
          </a:prstGeom>
        </p:spPr>
        <p:txBody>
          <a:bodyPr vert="horz" wrap="square" lIns="0" tIns="8140" rIns="0" bIns="0" rtlCol="0">
            <a:spAutoFit/>
          </a:bodyPr>
          <a:lstStyle/>
          <a:p>
            <a:pPr marL="8139">
              <a:spcBef>
                <a:spcPts val="64"/>
              </a:spcBef>
            </a:pPr>
            <a:r>
              <a:rPr sz="897" b="1" i="1" spc="-3" dirty="0">
                <a:solidFill>
                  <a:srgbClr val="FFFFFF"/>
                </a:solidFill>
                <a:latin typeface="Times New Roman"/>
                <a:cs typeface="Times New Roman"/>
              </a:rPr>
              <a:t>Third</a:t>
            </a:r>
            <a:r>
              <a:rPr sz="897" b="1" i="1" spc="-3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897" b="1" i="1" spc="-3" dirty="0">
                <a:solidFill>
                  <a:srgbClr val="FFFFFF"/>
                </a:solidFill>
                <a:latin typeface="Times New Roman"/>
                <a:cs typeface="Times New Roman"/>
              </a:rPr>
              <a:t>Year</a:t>
            </a:r>
            <a:endParaRPr sz="897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08728" y="5418756"/>
            <a:ext cx="195768" cy="783074"/>
          </a:xfrm>
          <a:custGeom>
            <a:avLst/>
            <a:gdLst/>
            <a:ahLst/>
            <a:cxnLst/>
            <a:rect l="l" t="t" r="r" b="b"/>
            <a:pathLst>
              <a:path w="305434" h="1221740">
                <a:moveTo>
                  <a:pt x="0" y="0"/>
                </a:moveTo>
                <a:lnTo>
                  <a:pt x="14998" y="147193"/>
                </a:lnTo>
                <a:lnTo>
                  <a:pt x="97497" y="499745"/>
                </a:lnTo>
                <a:lnTo>
                  <a:pt x="189991" y="849630"/>
                </a:lnTo>
                <a:lnTo>
                  <a:pt x="304990" y="1221676"/>
                </a:lnTo>
                <a:lnTo>
                  <a:pt x="304990" y="1157808"/>
                </a:lnTo>
                <a:lnTo>
                  <a:pt x="209994" y="844042"/>
                </a:lnTo>
                <a:lnTo>
                  <a:pt x="97497" y="422021"/>
                </a:lnTo>
                <a:lnTo>
                  <a:pt x="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" name="object 4"/>
          <p:cNvSpPr/>
          <p:nvPr/>
        </p:nvSpPr>
        <p:spPr>
          <a:xfrm>
            <a:off x="4208728" y="5418756"/>
            <a:ext cx="195768" cy="783074"/>
          </a:xfrm>
          <a:custGeom>
            <a:avLst/>
            <a:gdLst/>
            <a:ahLst/>
            <a:cxnLst/>
            <a:rect l="l" t="t" r="r" b="b"/>
            <a:pathLst>
              <a:path w="305434" h="1221740">
                <a:moveTo>
                  <a:pt x="0" y="0"/>
                </a:moveTo>
                <a:lnTo>
                  <a:pt x="97497" y="422021"/>
                </a:lnTo>
                <a:lnTo>
                  <a:pt x="209994" y="844042"/>
                </a:lnTo>
                <a:lnTo>
                  <a:pt x="304990" y="1157808"/>
                </a:lnTo>
                <a:lnTo>
                  <a:pt x="304990" y="1221676"/>
                </a:lnTo>
                <a:lnTo>
                  <a:pt x="189991" y="849630"/>
                </a:lnTo>
                <a:lnTo>
                  <a:pt x="97497" y="499745"/>
                </a:lnTo>
                <a:lnTo>
                  <a:pt x="14998" y="14719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5" name="object 5"/>
          <p:cNvSpPr/>
          <p:nvPr/>
        </p:nvSpPr>
        <p:spPr>
          <a:xfrm>
            <a:off x="4413825" y="6191110"/>
            <a:ext cx="186000" cy="479042"/>
          </a:xfrm>
          <a:custGeom>
            <a:avLst/>
            <a:gdLst/>
            <a:ahLst/>
            <a:cxnLst/>
            <a:rect l="l" t="t" r="r" b="b"/>
            <a:pathLst>
              <a:path w="290194" h="747395">
                <a:moveTo>
                  <a:pt x="0" y="0"/>
                </a:moveTo>
                <a:lnTo>
                  <a:pt x="2501" y="69418"/>
                </a:lnTo>
                <a:lnTo>
                  <a:pt x="74993" y="272097"/>
                </a:lnTo>
                <a:lnTo>
                  <a:pt x="150037" y="469226"/>
                </a:lnTo>
                <a:lnTo>
                  <a:pt x="269925" y="746886"/>
                </a:lnTo>
                <a:lnTo>
                  <a:pt x="289991" y="746886"/>
                </a:lnTo>
                <a:lnTo>
                  <a:pt x="167436" y="463676"/>
                </a:lnTo>
                <a:lnTo>
                  <a:pt x="92494" y="258216"/>
                </a:lnTo>
                <a:lnTo>
                  <a:pt x="20002" y="52755"/>
                </a:lnTo>
                <a:lnTo>
                  <a:pt x="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413825" y="6191110"/>
            <a:ext cx="186000" cy="479042"/>
          </a:xfrm>
          <a:custGeom>
            <a:avLst/>
            <a:gdLst/>
            <a:ahLst/>
            <a:cxnLst/>
            <a:rect l="l" t="t" r="r" b="b"/>
            <a:pathLst>
              <a:path w="290194" h="747395">
                <a:moveTo>
                  <a:pt x="0" y="0"/>
                </a:moveTo>
                <a:lnTo>
                  <a:pt x="20002" y="52755"/>
                </a:lnTo>
                <a:lnTo>
                  <a:pt x="92494" y="258216"/>
                </a:lnTo>
                <a:lnTo>
                  <a:pt x="167436" y="463676"/>
                </a:lnTo>
                <a:lnTo>
                  <a:pt x="289991" y="746886"/>
                </a:lnTo>
                <a:lnTo>
                  <a:pt x="269925" y="746886"/>
                </a:lnTo>
                <a:lnTo>
                  <a:pt x="150037" y="469226"/>
                </a:lnTo>
                <a:lnTo>
                  <a:pt x="74993" y="272097"/>
                </a:lnTo>
                <a:lnTo>
                  <a:pt x="2501" y="6941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/>
          <p:nvPr/>
        </p:nvSpPr>
        <p:spPr>
          <a:xfrm>
            <a:off x="3977988" y="3171122"/>
            <a:ext cx="224666" cy="2263751"/>
          </a:xfrm>
          <a:custGeom>
            <a:avLst/>
            <a:gdLst/>
            <a:ahLst/>
            <a:cxnLst/>
            <a:rect l="l" t="t" r="r" b="b"/>
            <a:pathLst>
              <a:path w="350519" h="3531870">
                <a:moveTo>
                  <a:pt x="0" y="0"/>
                </a:moveTo>
                <a:lnTo>
                  <a:pt x="0" y="219329"/>
                </a:lnTo>
                <a:lnTo>
                  <a:pt x="5003" y="441452"/>
                </a:lnTo>
                <a:lnTo>
                  <a:pt x="22504" y="880110"/>
                </a:lnTo>
                <a:lnTo>
                  <a:pt x="49999" y="1321562"/>
                </a:lnTo>
                <a:lnTo>
                  <a:pt x="87503" y="1760347"/>
                </a:lnTo>
                <a:lnTo>
                  <a:pt x="132499" y="2199005"/>
                </a:lnTo>
                <a:lnTo>
                  <a:pt x="192493" y="2634869"/>
                </a:lnTo>
                <a:lnTo>
                  <a:pt x="262496" y="3070860"/>
                </a:lnTo>
                <a:lnTo>
                  <a:pt x="344995" y="3503930"/>
                </a:lnTo>
                <a:lnTo>
                  <a:pt x="349999" y="3531743"/>
                </a:lnTo>
                <a:lnTo>
                  <a:pt x="337489" y="3395726"/>
                </a:lnTo>
                <a:lnTo>
                  <a:pt x="267500" y="3015234"/>
                </a:lnTo>
                <a:lnTo>
                  <a:pt x="207492" y="2632075"/>
                </a:lnTo>
                <a:lnTo>
                  <a:pt x="144995" y="2199005"/>
                </a:lnTo>
                <a:lnTo>
                  <a:pt x="97497" y="1760347"/>
                </a:lnTo>
                <a:lnTo>
                  <a:pt x="57505" y="1321562"/>
                </a:lnTo>
                <a:lnTo>
                  <a:pt x="30010" y="880110"/>
                </a:lnTo>
                <a:lnTo>
                  <a:pt x="7505" y="441452"/>
                </a:lnTo>
                <a:lnTo>
                  <a:pt x="2501" y="219329"/>
                </a:lnTo>
                <a:lnTo>
                  <a:pt x="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8" name="object 8"/>
          <p:cNvSpPr/>
          <p:nvPr/>
        </p:nvSpPr>
        <p:spPr>
          <a:xfrm>
            <a:off x="3977988" y="3171122"/>
            <a:ext cx="224666" cy="2263751"/>
          </a:xfrm>
          <a:custGeom>
            <a:avLst/>
            <a:gdLst/>
            <a:ahLst/>
            <a:cxnLst/>
            <a:rect l="l" t="t" r="r" b="b"/>
            <a:pathLst>
              <a:path w="350519" h="3531870">
                <a:moveTo>
                  <a:pt x="0" y="0"/>
                </a:moveTo>
                <a:lnTo>
                  <a:pt x="2501" y="219329"/>
                </a:lnTo>
                <a:lnTo>
                  <a:pt x="7505" y="441452"/>
                </a:lnTo>
                <a:lnTo>
                  <a:pt x="30010" y="880110"/>
                </a:lnTo>
                <a:lnTo>
                  <a:pt x="57505" y="1321562"/>
                </a:lnTo>
                <a:lnTo>
                  <a:pt x="97497" y="1760347"/>
                </a:lnTo>
                <a:lnTo>
                  <a:pt x="144995" y="2199005"/>
                </a:lnTo>
                <a:lnTo>
                  <a:pt x="207492" y="2632075"/>
                </a:lnTo>
                <a:lnTo>
                  <a:pt x="267500" y="3015234"/>
                </a:lnTo>
                <a:lnTo>
                  <a:pt x="337489" y="3395726"/>
                </a:lnTo>
                <a:lnTo>
                  <a:pt x="349999" y="3531743"/>
                </a:lnTo>
                <a:lnTo>
                  <a:pt x="344995" y="3503930"/>
                </a:lnTo>
                <a:lnTo>
                  <a:pt x="262496" y="3070860"/>
                </a:lnTo>
                <a:lnTo>
                  <a:pt x="192493" y="2634869"/>
                </a:lnTo>
                <a:lnTo>
                  <a:pt x="132499" y="2199005"/>
                </a:lnTo>
                <a:lnTo>
                  <a:pt x="87503" y="1760347"/>
                </a:lnTo>
                <a:lnTo>
                  <a:pt x="49999" y="1321562"/>
                </a:lnTo>
                <a:lnTo>
                  <a:pt x="22504" y="880110"/>
                </a:lnTo>
                <a:lnTo>
                  <a:pt x="5003" y="441452"/>
                </a:lnTo>
                <a:lnTo>
                  <a:pt x="0" y="21932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9" name="object 9"/>
          <p:cNvSpPr/>
          <p:nvPr/>
        </p:nvSpPr>
        <p:spPr>
          <a:xfrm>
            <a:off x="4179886" y="3899006"/>
            <a:ext cx="72447" cy="1519749"/>
          </a:xfrm>
          <a:custGeom>
            <a:avLst/>
            <a:gdLst/>
            <a:ahLst/>
            <a:cxnLst/>
            <a:rect l="l" t="t" r="r" b="b"/>
            <a:pathLst>
              <a:path w="113030" h="2371090">
                <a:moveTo>
                  <a:pt x="44123" y="2358729"/>
                </a:moveTo>
                <a:lnTo>
                  <a:pt x="44996" y="2371090"/>
                </a:lnTo>
                <a:lnTo>
                  <a:pt x="44996" y="2362708"/>
                </a:lnTo>
                <a:lnTo>
                  <a:pt x="44123" y="2358729"/>
                </a:lnTo>
                <a:close/>
              </a:path>
              <a:path w="113030" h="2371090">
                <a:moveTo>
                  <a:pt x="112496" y="0"/>
                </a:moveTo>
                <a:lnTo>
                  <a:pt x="84988" y="183134"/>
                </a:lnTo>
                <a:lnTo>
                  <a:pt x="62496" y="366395"/>
                </a:lnTo>
                <a:lnTo>
                  <a:pt x="29997" y="741299"/>
                </a:lnTo>
                <a:lnTo>
                  <a:pt x="7493" y="1113282"/>
                </a:lnTo>
                <a:lnTo>
                  <a:pt x="0" y="1482598"/>
                </a:lnTo>
                <a:lnTo>
                  <a:pt x="2501" y="1857375"/>
                </a:lnTo>
                <a:lnTo>
                  <a:pt x="19989" y="2229485"/>
                </a:lnTo>
                <a:lnTo>
                  <a:pt x="22491" y="2260092"/>
                </a:lnTo>
                <a:lnTo>
                  <a:pt x="44123" y="2358729"/>
                </a:lnTo>
                <a:lnTo>
                  <a:pt x="35001" y="2229485"/>
                </a:lnTo>
                <a:lnTo>
                  <a:pt x="14998" y="1857375"/>
                </a:lnTo>
                <a:lnTo>
                  <a:pt x="7493" y="1482598"/>
                </a:lnTo>
                <a:lnTo>
                  <a:pt x="14998" y="1113282"/>
                </a:lnTo>
                <a:lnTo>
                  <a:pt x="35001" y="741299"/>
                </a:lnTo>
                <a:lnTo>
                  <a:pt x="64998" y="369188"/>
                </a:lnTo>
                <a:lnTo>
                  <a:pt x="87490" y="183134"/>
                </a:lnTo>
                <a:lnTo>
                  <a:pt x="112496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0" name="object 10"/>
          <p:cNvSpPr/>
          <p:nvPr/>
        </p:nvSpPr>
        <p:spPr>
          <a:xfrm>
            <a:off x="4179886" y="3899006"/>
            <a:ext cx="72447" cy="1519749"/>
          </a:xfrm>
          <a:custGeom>
            <a:avLst/>
            <a:gdLst/>
            <a:ahLst/>
            <a:cxnLst/>
            <a:rect l="l" t="t" r="r" b="b"/>
            <a:pathLst>
              <a:path w="113030" h="2371090">
                <a:moveTo>
                  <a:pt x="112496" y="0"/>
                </a:moveTo>
                <a:lnTo>
                  <a:pt x="87490" y="183134"/>
                </a:lnTo>
                <a:lnTo>
                  <a:pt x="64998" y="369188"/>
                </a:lnTo>
                <a:lnTo>
                  <a:pt x="35001" y="741299"/>
                </a:lnTo>
                <a:lnTo>
                  <a:pt x="14998" y="1113282"/>
                </a:lnTo>
                <a:lnTo>
                  <a:pt x="7493" y="1482598"/>
                </a:lnTo>
                <a:lnTo>
                  <a:pt x="14998" y="1857375"/>
                </a:lnTo>
                <a:lnTo>
                  <a:pt x="35001" y="2229485"/>
                </a:lnTo>
                <a:lnTo>
                  <a:pt x="44996" y="2371090"/>
                </a:lnTo>
                <a:lnTo>
                  <a:pt x="44996" y="2362708"/>
                </a:lnTo>
                <a:lnTo>
                  <a:pt x="22491" y="2260092"/>
                </a:lnTo>
                <a:lnTo>
                  <a:pt x="19989" y="2229485"/>
                </a:lnTo>
                <a:lnTo>
                  <a:pt x="2501" y="1857375"/>
                </a:lnTo>
                <a:lnTo>
                  <a:pt x="0" y="1482598"/>
                </a:lnTo>
                <a:lnTo>
                  <a:pt x="7493" y="1113282"/>
                </a:lnTo>
                <a:lnTo>
                  <a:pt x="29997" y="741299"/>
                </a:lnTo>
                <a:lnTo>
                  <a:pt x="62496" y="366395"/>
                </a:lnTo>
                <a:lnTo>
                  <a:pt x="84988" y="183134"/>
                </a:lnTo>
                <a:lnTo>
                  <a:pt x="112496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1" name="object 11"/>
          <p:cNvSpPr/>
          <p:nvPr/>
        </p:nvSpPr>
        <p:spPr>
          <a:xfrm>
            <a:off x="4202321" y="5434792"/>
            <a:ext cx="247051" cy="1119665"/>
          </a:xfrm>
          <a:custGeom>
            <a:avLst/>
            <a:gdLst/>
            <a:ahLst/>
            <a:cxnLst/>
            <a:rect l="l" t="t" r="r" b="b"/>
            <a:pathLst>
              <a:path w="385444" h="1746884">
                <a:moveTo>
                  <a:pt x="0" y="0"/>
                </a:moveTo>
                <a:lnTo>
                  <a:pt x="29997" y="288670"/>
                </a:lnTo>
                <a:lnTo>
                  <a:pt x="69989" y="574675"/>
                </a:lnTo>
                <a:lnTo>
                  <a:pt x="117487" y="819022"/>
                </a:lnTo>
                <a:lnTo>
                  <a:pt x="167487" y="1063383"/>
                </a:lnTo>
                <a:lnTo>
                  <a:pt x="232486" y="1299387"/>
                </a:lnTo>
                <a:lnTo>
                  <a:pt x="287489" y="1477086"/>
                </a:lnTo>
                <a:lnTo>
                  <a:pt x="349986" y="1652003"/>
                </a:lnTo>
                <a:lnTo>
                  <a:pt x="384975" y="1746402"/>
                </a:lnTo>
                <a:lnTo>
                  <a:pt x="379984" y="1715858"/>
                </a:lnTo>
                <a:lnTo>
                  <a:pt x="352475" y="1599247"/>
                </a:lnTo>
                <a:lnTo>
                  <a:pt x="299986" y="1446542"/>
                </a:lnTo>
                <a:lnTo>
                  <a:pt x="249986" y="1293837"/>
                </a:lnTo>
                <a:lnTo>
                  <a:pt x="187490" y="1055052"/>
                </a:lnTo>
                <a:lnTo>
                  <a:pt x="132486" y="813435"/>
                </a:lnTo>
                <a:lnTo>
                  <a:pt x="84988" y="574675"/>
                </a:lnTo>
                <a:lnTo>
                  <a:pt x="52489" y="349757"/>
                </a:lnTo>
                <a:lnTo>
                  <a:pt x="24993" y="122174"/>
                </a:lnTo>
                <a:lnTo>
                  <a:pt x="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2" name="object 12"/>
          <p:cNvSpPr/>
          <p:nvPr/>
        </p:nvSpPr>
        <p:spPr>
          <a:xfrm>
            <a:off x="4202321" y="5434792"/>
            <a:ext cx="247051" cy="1119665"/>
          </a:xfrm>
          <a:custGeom>
            <a:avLst/>
            <a:gdLst/>
            <a:ahLst/>
            <a:cxnLst/>
            <a:rect l="l" t="t" r="r" b="b"/>
            <a:pathLst>
              <a:path w="385444" h="1746884">
                <a:moveTo>
                  <a:pt x="0" y="0"/>
                </a:moveTo>
                <a:lnTo>
                  <a:pt x="24993" y="122174"/>
                </a:lnTo>
                <a:lnTo>
                  <a:pt x="52489" y="349757"/>
                </a:lnTo>
                <a:lnTo>
                  <a:pt x="84988" y="574675"/>
                </a:lnTo>
                <a:lnTo>
                  <a:pt x="132486" y="813435"/>
                </a:lnTo>
                <a:lnTo>
                  <a:pt x="187490" y="1055052"/>
                </a:lnTo>
                <a:lnTo>
                  <a:pt x="249986" y="1293837"/>
                </a:lnTo>
                <a:lnTo>
                  <a:pt x="299986" y="1446542"/>
                </a:lnTo>
                <a:lnTo>
                  <a:pt x="352475" y="1599247"/>
                </a:lnTo>
                <a:lnTo>
                  <a:pt x="379984" y="1715858"/>
                </a:lnTo>
                <a:lnTo>
                  <a:pt x="349986" y="1652003"/>
                </a:lnTo>
                <a:lnTo>
                  <a:pt x="287489" y="1477086"/>
                </a:lnTo>
                <a:lnTo>
                  <a:pt x="232486" y="1299387"/>
                </a:lnTo>
                <a:lnTo>
                  <a:pt x="167487" y="1063383"/>
                </a:lnTo>
                <a:lnTo>
                  <a:pt x="117487" y="819022"/>
                </a:lnTo>
                <a:lnTo>
                  <a:pt x="69989" y="574675"/>
                </a:lnTo>
                <a:lnTo>
                  <a:pt x="29997" y="28867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3" name="object 13"/>
          <p:cNvSpPr/>
          <p:nvPr/>
        </p:nvSpPr>
        <p:spPr>
          <a:xfrm>
            <a:off x="4461321" y="6546464"/>
            <a:ext cx="54042" cy="1239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4" name="object 14"/>
          <p:cNvSpPr/>
          <p:nvPr/>
        </p:nvSpPr>
        <p:spPr>
          <a:xfrm>
            <a:off x="4194303" y="5347612"/>
            <a:ext cx="24420" cy="165650"/>
          </a:xfrm>
          <a:custGeom>
            <a:avLst/>
            <a:gdLst/>
            <a:ahLst/>
            <a:cxnLst/>
            <a:rect l="l" t="t" r="r" b="b"/>
            <a:pathLst>
              <a:path w="38100" h="258445">
                <a:moveTo>
                  <a:pt x="0" y="0"/>
                </a:moveTo>
                <a:lnTo>
                  <a:pt x="12509" y="136017"/>
                </a:lnTo>
                <a:lnTo>
                  <a:pt x="37503" y="258191"/>
                </a:lnTo>
                <a:lnTo>
                  <a:pt x="22504" y="110998"/>
                </a:lnTo>
                <a:lnTo>
                  <a:pt x="22504" y="102616"/>
                </a:lnTo>
                <a:lnTo>
                  <a:pt x="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5" name="object 15"/>
          <p:cNvSpPr/>
          <p:nvPr/>
        </p:nvSpPr>
        <p:spPr>
          <a:xfrm>
            <a:off x="4194303" y="5347612"/>
            <a:ext cx="24420" cy="165650"/>
          </a:xfrm>
          <a:custGeom>
            <a:avLst/>
            <a:gdLst/>
            <a:ahLst/>
            <a:cxnLst/>
            <a:rect l="l" t="t" r="r" b="b"/>
            <a:pathLst>
              <a:path w="38100" h="258445">
                <a:moveTo>
                  <a:pt x="0" y="0"/>
                </a:moveTo>
                <a:lnTo>
                  <a:pt x="22504" y="102616"/>
                </a:lnTo>
                <a:lnTo>
                  <a:pt x="22504" y="110998"/>
                </a:lnTo>
                <a:lnTo>
                  <a:pt x="37503" y="258191"/>
                </a:lnTo>
                <a:lnTo>
                  <a:pt x="12509" y="13601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6" name="object 16"/>
          <p:cNvSpPr/>
          <p:nvPr/>
        </p:nvSpPr>
        <p:spPr>
          <a:xfrm>
            <a:off x="4404211" y="4827950"/>
            <a:ext cx="631668" cy="1363460"/>
          </a:xfrm>
          <a:custGeom>
            <a:avLst/>
            <a:gdLst/>
            <a:ahLst/>
            <a:cxnLst/>
            <a:rect l="l" t="t" r="r" b="b"/>
            <a:pathLst>
              <a:path w="985519" h="2127250">
                <a:moveTo>
                  <a:pt x="984948" y="0"/>
                </a:moveTo>
                <a:lnTo>
                  <a:pt x="884999" y="102743"/>
                </a:lnTo>
                <a:lnTo>
                  <a:pt x="794956" y="210947"/>
                </a:lnTo>
                <a:lnTo>
                  <a:pt x="704913" y="322072"/>
                </a:lnTo>
                <a:lnTo>
                  <a:pt x="619950" y="438658"/>
                </a:lnTo>
                <a:lnTo>
                  <a:pt x="509968" y="596900"/>
                </a:lnTo>
                <a:lnTo>
                  <a:pt x="410019" y="763524"/>
                </a:lnTo>
                <a:lnTo>
                  <a:pt x="317436" y="932815"/>
                </a:lnTo>
                <a:lnTo>
                  <a:pt x="235013" y="1110615"/>
                </a:lnTo>
                <a:lnTo>
                  <a:pt x="162496" y="1293876"/>
                </a:lnTo>
                <a:lnTo>
                  <a:pt x="99999" y="1479804"/>
                </a:lnTo>
                <a:lnTo>
                  <a:pt x="52501" y="1674241"/>
                </a:lnTo>
                <a:lnTo>
                  <a:pt x="17500" y="1868551"/>
                </a:lnTo>
                <a:lnTo>
                  <a:pt x="2501" y="2065693"/>
                </a:lnTo>
                <a:lnTo>
                  <a:pt x="0" y="2079574"/>
                </a:lnTo>
                <a:lnTo>
                  <a:pt x="14998" y="2126780"/>
                </a:lnTo>
                <a:lnTo>
                  <a:pt x="17500" y="2071243"/>
                </a:lnTo>
                <a:lnTo>
                  <a:pt x="35001" y="1868551"/>
                </a:lnTo>
                <a:lnTo>
                  <a:pt x="64998" y="1677035"/>
                </a:lnTo>
                <a:lnTo>
                  <a:pt x="112496" y="1485392"/>
                </a:lnTo>
                <a:lnTo>
                  <a:pt x="172529" y="1296543"/>
                </a:lnTo>
                <a:lnTo>
                  <a:pt x="245046" y="1116076"/>
                </a:lnTo>
                <a:lnTo>
                  <a:pt x="327469" y="941197"/>
                </a:lnTo>
                <a:lnTo>
                  <a:pt x="419925" y="766318"/>
                </a:lnTo>
                <a:lnTo>
                  <a:pt x="517461" y="605282"/>
                </a:lnTo>
                <a:lnTo>
                  <a:pt x="622490" y="444246"/>
                </a:lnTo>
                <a:lnTo>
                  <a:pt x="709993" y="324866"/>
                </a:lnTo>
                <a:lnTo>
                  <a:pt x="797496" y="213741"/>
                </a:lnTo>
                <a:lnTo>
                  <a:pt x="889952" y="105410"/>
                </a:lnTo>
                <a:lnTo>
                  <a:pt x="984948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7" name="object 17"/>
          <p:cNvSpPr/>
          <p:nvPr/>
        </p:nvSpPr>
        <p:spPr>
          <a:xfrm>
            <a:off x="4404211" y="4827950"/>
            <a:ext cx="631668" cy="1363460"/>
          </a:xfrm>
          <a:custGeom>
            <a:avLst/>
            <a:gdLst/>
            <a:ahLst/>
            <a:cxnLst/>
            <a:rect l="l" t="t" r="r" b="b"/>
            <a:pathLst>
              <a:path w="985519" h="2127250">
                <a:moveTo>
                  <a:pt x="984948" y="0"/>
                </a:moveTo>
                <a:lnTo>
                  <a:pt x="889952" y="105410"/>
                </a:lnTo>
                <a:lnTo>
                  <a:pt x="797496" y="213741"/>
                </a:lnTo>
                <a:lnTo>
                  <a:pt x="709993" y="324866"/>
                </a:lnTo>
                <a:lnTo>
                  <a:pt x="622490" y="444246"/>
                </a:lnTo>
                <a:lnTo>
                  <a:pt x="517461" y="605282"/>
                </a:lnTo>
                <a:lnTo>
                  <a:pt x="419925" y="766318"/>
                </a:lnTo>
                <a:lnTo>
                  <a:pt x="327469" y="941197"/>
                </a:lnTo>
                <a:lnTo>
                  <a:pt x="245046" y="1116076"/>
                </a:lnTo>
                <a:lnTo>
                  <a:pt x="172529" y="1296543"/>
                </a:lnTo>
                <a:lnTo>
                  <a:pt x="112496" y="1485392"/>
                </a:lnTo>
                <a:lnTo>
                  <a:pt x="64998" y="1677035"/>
                </a:lnTo>
                <a:lnTo>
                  <a:pt x="35001" y="1868551"/>
                </a:lnTo>
                <a:lnTo>
                  <a:pt x="17500" y="2071243"/>
                </a:lnTo>
                <a:lnTo>
                  <a:pt x="14998" y="2126780"/>
                </a:lnTo>
                <a:lnTo>
                  <a:pt x="0" y="2079574"/>
                </a:lnTo>
                <a:lnTo>
                  <a:pt x="2501" y="2065693"/>
                </a:lnTo>
                <a:lnTo>
                  <a:pt x="17500" y="1868551"/>
                </a:lnTo>
                <a:lnTo>
                  <a:pt x="52501" y="1674241"/>
                </a:lnTo>
                <a:lnTo>
                  <a:pt x="99999" y="1479804"/>
                </a:lnTo>
                <a:lnTo>
                  <a:pt x="162496" y="1293876"/>
                </a:lnTo>
                <a:lnTo>
                  <a:pt x="235013" y="1110615"/>
                </a:lnTo>
                <a:lnTo>
                  <a:pt x="317436" y="932815"/>
                </a:lnTo>
                <a:lnTo>
                  <a:pt x="410019" y="763524"/>
                </a:lnTo>
                <a:lnTo>
                  <a:pt x="509968" y="596900"/>
                </a:lnTo>
                <a:lnTo>
                  <a:pt x="619950" y="438658"/>
                </a:lnTo>
                <a:lnTo>
                  <a:pt x="704913" y="322072"/>
                </a:lnTo>
                <a:lnTo>
                  <a:pt x="794956" y="210947"/>
                </a:lnTo>
                <a:lnTo>
                  <a:pt x="884999" y="102743"/>
                </a:lnTo>
                <a:lnTo>
                  <a:pt x="984948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8" name="object 18"/>
          <p:cNvSpPr/>
          <p:nvPr/>
        </p:nvSpPr>
        <p:spPr>
          <a:xfrm>
            <a:off x="4404211" y="6201788"/>
            <a:ext cx="57794" cy="345546"/>
          </a:xfrm>
          <a:custGeom>
            <a:avLst/>
            <a:gdLst/>
            <a:ahLst/>
            <a:cxnLst/>
            <a:rect l="l" t="t" r="r" b="b"/>
            <a:pathLst>
              <a:path w="90169" h="539115">
                <a:moveTo>
                  <a:pt x="0" y="0"/>
                </a:moveTo>
                <a:lnTo>
                  <a:pt x="2501" y="113830"/>
                </a:lnTo>
                <a:lnTo>
                  <a:pt x="12496" y="224891"/>
                </a:lnTo>
                <a:lnTo>
                  <a:pt x="37490" y="402589"/>
                </a:lnTo>
                <a:lnTo>
                  <a:pt x="52501" y="447014"/>
                </a:lnTo>
                <a:lnTo>
                  <a:pt x="89992" y="538645"/>
                </a:lnTo>
                <a:lnTo>
                  <a:pt x="82499" y="513651"/>
                </a:lnTo>
                <a:lnTo>
                  <a:pt x="49999" y="366496"/>
                </a:lnTo>
                <a:lnTo>
                  <a:pt x="27495" y="222122"/>
                </a:lnTo>
                <a:lnTo>
                  <a:pt x="17500" y="52743"/>
                </a:lnTo>
                <a:lnTo>
                  <a:pt x="14998" y="44424"/>
                </a:lnTo>
                <a:lnTo>
                  <a:pt x="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9" name="object 19"/>
          <p:cNvSpPr/>
          <p:nvPr/>
        </p:nvSpPr>
        <p:spPr>
          <a:xfrm>
            <a:off x="4404211" y="6201788"/>
            <a:ext cx="57794" cy="345546"/>
          </a:xfrm>
          <a:custGeom>
            <a:avLst/>
            <a:gdLst/>
            <a:ahLst/>
            <a:cxnLst/>
            <a:rect l="l" t="t" r="r" b="b"/>
            <a:pathLst>
              <a:path w="90169" h="539115">
                <a:moveTo>
                  <a:pt x="0" y="0"/>
                </a:moveTo>
                <a:lnTo>
                  <a:pt x="14998" y="44424"/>
                </a:lnTo>
                <a:lnTo>
                  <a:pt x="17500" y="52743"/>
                </a:lnTo>
                <a:lnTo>
                  <a:pt x="27495" y="222122"/>
                </a:lnTo>
                <a:lnTo>
                  <a:pt x="49999" y="366496"/>
                </a:lnTo>
                <a:lnTo>
                  <a:pt x="82499" y="513651"/>
                </a:lnTo>
                <a:lnTo>
                  <a:pt x="89992" y="538645"/>
                </a:lnTo>
                <a:lnTo>
                  <a:pt x="52501" y="447014"/>
                </a:lnTo>
                <a:lnTo>
                  <a:pt x="37490" y="402589"/>
                </a:lnTo>
                <a:lnTo>
                  <a:pt x="12496" y="224891"/>
                </a:lnTo>
                <a:lnTo>
                  <a:pt x="2501" y="11383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0" name="object 20"/>
          <p:cNvSpPr/>
          <p:nvPr/>
        </p:nvSpPr>
        <p:spPr>
          <a:xfrm>
            <a:off x="4448501" y="6553578"/>
            <a:ext cx="50826" cy="116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1" name="object 21"/>
          <p:cNvSpPr/>
          <p:nvPr/>
        </p:nvSpPr>
        <p:spPr>
          <a:xfrm>
            <a:off x="4404210" y="6160852"/>
            <a:ext cx="11396" cy="74888"/>
          </a:xfrm>
          <a:custGeom>
            <a:avLst/>
            <a:gdLst/>
            <a:ahLst/>
            <a:cxnLst/>
            <a:rect l="l" t="t" r="r" b="b"/>
            <a:pathLst>
              <a:path w="17780" h="116840">
                <a:moveTo>
                  <a:pt x="0" y="0"/>
                </a:moveTo>
                <a:lnTo>
                  <a:pt x="0" y="63868"/>
                </a:lnTo>
                <a:lnTo>
                  <a:pt x="14998" y="108292"/>
                </a:lnTo>
                <a:lnTo>
                  <a:pt x="17500" y="116611"/>
                </a:lnTo>
                <a:lnTo>
                  <a:pt x="14998" y="47205"/>
                </a:lnTo>
                <a:lnTo>
                  <a:pt x="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2" name="object 22"/>
          <p:cNvSpPr/>
          <p:nvPr/>
        </p:nvSpPr>
        <p:spPr>
          <a:xfrm>
            <a:off x="4404210" y="6160852"/>
            <a:ext cx="11396" cy="74888"/>
          </a:xfrm>
          <a:custGeom>
            <a:avLst/>
            <a:gdLst/>
            <a:ahLst/>
            <a:cxnLst/>
            <a:rect l="l" t="t" r="r" b="b"/>
            <a:pathLst>
              <a:path w="17780" h="116840">
                <a:moveTo>
                  <a:pt x="0" y="0"/>
                </a:moveTo>
                <a:lnTo>
                  <a:pt x="14998" y="47205"/>
                </a:lnTo>
                <a:lnTo>
                  <a:pt x="17500" y="116611"/>
                </a:lnTo>
                <a:lnTo>
                  <a:pt x="14998" y="108292"/>
                </a:lnTo>
                <a:lnTo>
                  <a:pt x="0" y="638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3" name="object 23"/>
          <p:cNvSpPr/>
          <p:nvPr/>
        </p:nvSpPr>
        <p:spPr>
          <a:xfrm>
            <a:off x="4428239" y="6459828"/>
            <a:ext cx="72447" cy="210014"/>
          </a:xfrm>
          <a:custGeom>
            <a:avLst/>
            <a:gdLst/>
            <a:ahLst/>
            <a:cxnLst/>
            <a:rect l="l" t="t" r="r" b="b"/>
            <a:pathLst>
              <a:path w="113030" h="327659">
                <a:moveTo>
                  <a:pt x="0" y="0"/>
                </a:moveTo>
                <a:lnTo>
                  <a:pt x="27508" y="116611"/>
                </a:lnTo>
                <a:lnTo>
                  <a:pt x="32499" y="147154"/>
                </a:lnTo>
                <a:lnTo>
                  <a:pt x="110020" y="327634"/>
                </a:lnTo>
                <a:lnTo>
                  <a:pt x="112560" y="327634"/>
                </a:lnTo>
                <a:lnTo>
                  <a:pt x="82499" y="233235"/>
                </a:lnTo>
                <a:lnTo>
                  <a:pt x="52501" y="136055"/>
                </a:lnTo>
                <a:lnTo>
                  <a:pt x="14998" y="44424"/>
                </a:lnTo>
                <a:lnTo>
                  <a:pt x="0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4" name="object 24"/>
          <p:cNvSpPr/>
          <p:nvPr/>
        </p:nvSpPr>
        <p:spPr>
          <a:xfrm>
            <a:off x="4428239" y="6459828"/>
            <a:ext cx="72447" cy="210014"/>
          </a:xfrm>
          <a:custGeom>
            <a:avLst/>
            <a:gdLst/>
            <a:ahLst/>
            <a:cxnLst/>
            <a:rect l="l" t="t" r="r" b="b"/>
            <a:pathLst>
              <a:path w="113030" h="327659">
                <a:moveTo>
                  <a:pt x="0" y="0"/>
                </a:moveTo>
                <a:lnTo>
                  <a:pt x="14998" y="44424"/>
                </a:lnTo>
                <a:lnTo>
                  <a:pt x="52501" y="136055"/>
                </a:lnTo>
                <a:lnTo>
                  <a:pt x="82499" y="233235"/>
                </a:lnTo>
                <a:lnTo>
                  <a:pt x="112560" y="327634"/>
                </a:lnTo>
                <a:lnTo>
                  <a:pt x="110020" y="327634"/>
                </a:lnTo>
                <a:lnTo>
                  <a:pt x="32499" y="147154"/>
                </a:lnTo>
                <a:lnTo>
                  <a:pt x="27508" y="11661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5" name="object 25"/>
          <p:cNvSpPr/>
          <p:nvPr/>
        </p:nvSpPr>
        <p:spPr>
          <a:xfrm>
            <a:off x="3974440" y="4764295"/>
            <a:ext cx="299147" cy="1196181"/>
          </a:xfrm>
          <a:custGeom>
            <a:avLst/>
            <a:gdLst/>
            <a:ahLst/>
            <a:cxnLst/>
            <a:rect l="l" t="t" r="r" b="b"/>
            <a:pathLst>
              <a:path w="466725" h="1866265">
                <a:moveTo>
                  <a:pt x="0" y="0"/>
                </a:moveTo>
                <a:lnTo>
                  <a:pt x="26136" y="223900"/>
                </a:lnTo>
                <a:lnTo>
                  <a:pt x="153060" y="758825"/>
                </a:lnTo>
                <a:lnTo>
                  <a:pt x="294932" y="1289558"/>
                </a:lnTo>
                <a:lnTo>
                  <a:pt x="466661" y="1865884"/>
                </a:lnTo>
                <a:lnTo>
                  <a:pt x="466661" y="1762252"/>
                </a:lnTo>
                <a:lnTo>
                  <a:pt x="321068" y="1281302"/>
                </a:lnTo>
                <a:lnTo>
                  <a:pt x="153060" y="642747"/>
                </a:lnTo>
                <a:lnTo>
                  <a:pt x="0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6" name="object 26"/>
          <p:cNvSpPr/>
          <p:nvPr/>
        </p:nvSpPr>
        <p:spPr>
          <a:xfrm>
            <a:off x="3974440" y="4764295"/>
            <a:ext cx="299147" cy="1196181"/>
          </a:xfrm>
          <a:custGeom>
            <a:avLst/>
            <a:gdLst/>
            <a:ahLst/>
            <a:cxnLst/>
            <a:rect l="l" t="t" r="r" b="b"/>
            <a:pathLst>
              <a:path w="466725" h="1866265">
                <a:moveTo>
                  <a:pt x="0" y="0"/>
                </a:moveTo>
                <a:lnTo>
                  <a:pt x="153060" y="642747"/>
                </a:lnTo>
                <a:lnTo>
                  <a:pt x="321068" y="1281302"/>
                </a:lnTo>
                <a:lnTo>
                  <a:pt x="466661" y="1762252"/>
                </a:lnTo>
                <a:lnTo>
                  <a:pt x="466661" y="1865884"/>
                </a:lnTo>
                <a:lnTo>
                  <a:pt x="294932" y="1289558"/>
                </a:lnTo>
                <a:lnTo>
                  <a:pt x="153060" y="758825"/>
                </a:lnTo>
                <a:lnTo>
                  <a:pt x="26136" y="22390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7" name="object 27"/>
          <p:cNvSpPr/>
          <p:nvPr/>
        </p:nvSpPr>
        <p:spPr>
          <a:xfrm>
            <a:off x="4290298" y="5938987"/>
            <a:ext cx="282460" cy="730977"/>
          </a:xfrm>
          <a:custGeom>
            <a:avLst/>
            <a:gdLst/>
            <a:ahLst/>
            <a:cxnLst/>
            <a:rect l="l" t="t" r="r" b="b"/>
            <a:pathLst>
              <a:path w="440690" h="1140459">
                <a:moveTo>
                  <a:pt x="0" y="0"/>
                </a:moveTo>
                <a:lnTo>
                  <a:pt x="0" y="107823"/>
                </a:lnTo>
                <a:lnTo>
                  <a:pt x="112001" y="414616"/>
                </a:lnTo>
                <a:lnTo>
                  <a:pt x="227736" y="721448"/>
                </a:lnTo>
                <a:lnTo>
                  <a:pt x="406895" y="1140244"/>
                </a:lnTo>
                <a:lnTo>
                  <a:pt x="440550" y="1140244"/>
                </a:lnTo>
                <a:lnTo>
                  <a:pt x="257594" y="704862"/>
                </a:lnTo>
                <a:lnTo>
                  <a:pt x="138137" y="398030"/>
                </a:lnTo>
                <a:lnTo>
                  <a:pt x="29870" y="82931"/>
                </a:lnTo>
                <a:lnTo>
                  <a:pt x="0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8" name="object 28"/>
          <p:cNvSpPr/>
          <p:nvPr/>
        </p:nvSpPr>
        <p:spPr>
          <a:xfrm>
            <a:off x="4290298" y="5938987"/>
            <a:ext cx="282460" cy="730977"/>
          </a:xfrm>
          <a:custGeom>
            <a:avLst/>
            <a:gdLst/>
            <a:ahLst/>
            <a:cxnLst/>
            <a:rect l="l" t="t" r="r" b="b"/>
            <a:pathLst>
              <a:path w="440690" h="1140459">
                <a:moveTo>
                  <a:pt x="0" y="0"/>
                </a:moveTo>
                <a:lnTo>
                  <a:pt x="29870" y="82931"/>
                </a:lnTo>
                <a:lnTo>
                  <a:pt x="138137" y="398030"/>
                </a:lnTo>
                <a:lnTo>
                  <a:pt x="257594" y="704862"/>
                </a:lnTo>
                <a:lnTo>
                  <a:pt x="440550" y="1140244"/>
                </a:lnTo>
                <a:lnTo>
                  <a:pt x="406895" y="1140244"/>
                </a:lnTo>
                <a:lnTo>
                  <a:pt x="227736" y="721448"/>
                </a:lnTo>
                <a:lnTo>
                  <a:pt x="112001" y="414616"/>
                </a:lnTo>
                <a:lnTo>
                  <a:pt x="0" y="10782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9" name="object 29"/>
          <p:cNvSpPr/>
          <p:nvPr/>
        </p:nvSpPr>
        <p:spPr>
          <a:xfrm>
            <a:off x="3917012" y="4464008"/>
            <a:ext cx="48026" cy="321532"/>
          </a:xfrm>
          <a:custGeom>
            <a:avLst/>
            <a:gdLst/>
            <a:ahLst/>
            <a:cxnLst/>
            <a:rect l="l" t="t" r="r" b="b"/>
            <a:pathLst>
              <a:path w="74929" h="501650">
                <a:moveTo>
                  <a:pt x="0" y="0"/>
                </a:moveTo>
                <a:lnTo>
                  <a:pt x="0" y="128524"/>
                </a:lnTo>
                <a:lnTo>
                  <a:pt x="74663" y="501650"/>
                </a:lnTo>
                <a:lnTo>
                  <a:pt x="59728" y="298576"/>
                </a:lnTo>
                <a:lnTo>
                  <a:pt x="0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0" name="object 30"/>
          <p:cNvSpPr/>
          <p:nvPr/>
        </p:nvSpPr>
        <p:spPr>
          <a:xfrm>
            <a:off x="3917012" y="4464008"/>
            <a:ext cx="48026" cy="321532"/>
          </a:xfrm>
          <a:custGeom>
            <a:avLst/>
            <a:gdLst/>
            <a:ahLst/>
            <a:cxnLst/>
            <a:rect l="l" t="t" r="r" b="b"/>
            <a:pathLst>
              <a:path w="74929" h="501650">
                <a:moveTo>
                  <a:pt x="0" y="0"/>
                </a:moveTo>
                <a:lnTo>
                  <a:pt x="59728" y="298576"/>
                </a:lnTo>
                <a:lnTo>
                  <a:pt x="74663" y="501650"/>
                </a:lnTo>
                <a:lnTo>
                  <a:pt x="67195" y="464312"/>
                </a:lnTo>
                <a:lnTo>
                  <a:pt x="0" y="12852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1" name="object 31"/>
          <p:cNvSpPr/>
          <p:nvPr/>
        </p:nvSpPr>
        <p:spPr>
          <a:xfrm>
            <a:off x="3964867" y="4785541"/>
            <a:ext cx="378106" cy="1709005"/>
          </a:xfrm>
          <a:custGeom>
            <a:avLst/>
            <a:gdLst/>
            <a:ahLst/>
            <a:cxnLst/>
            <a:rect l="l" t="t" r="r" b="b"/>
            <a:pathLst>
              <a:path w="589915" h="2666365">
                <a:moveTo>
                  <a:pt x="0" y="0"/>
                </a:moveTo>
                <a:lnTo>
                  <a:pt x="48539" y="443738"/>
                </a:lnTo>
                <a:lnTo>
                  <a:pt x="108267" y="879094"/>
                </a:lnTo>
                <a:lnTo>
                  <a:pt x="175463" y="1252220"/>
                </a:lnTo>
                <a:lnTo>
                  <a:pt x="257606" y="1621281"/>
                </a:lnTo>
                <a:lnTo>
                  <a:pt x="354672" y="1982012"/>
                </a:lnTo>
                <a:lnTo>
                  <a:pt x="440537" y="2255672"/>
                </a:lnTo>
                <a:lnTo>
                  <a:pt x="530136" y="2521038"/>
                </a:lnTo>
                <a:lnTo>
                  <a:pt x="589864" y="2666161"/>
                </a:lnTo>
                <a:lnTo>
                  <a:pt x="578662" y="2620556"/>
                </a:lnTo>
                <a:lnTo>
                  <a:pt x="537603" y="2438120"/>
                </a:lnTo>
                <a:lnTo>
                  <a:pt x="459193" y="2210066"/>
                </a:lnTo>
                <a:lnTo>
                  <a:pt x="384530" y="1973719"/>
                </a:lnTo>
                <a:lnTo>
                  <a:pt x="283730" y="1613027"/>
                </a:lnTo>
                <a:lnTo>
                  <a:pt x="205333" y="1248155"/>
                </a:lnTo>
                <a:lnTo>
                  <a:pt x="134404" y="874902"/>
                </a:lnTo>
                <a:lnTo>
                  <a:pt x="82130" y="534923"/>
                </a:lnTo>
                <a:lnTo>
                  <a:pt x="41071" y="190753"/>
                </a:lnTo>
                <a:lnTo>
                  <a:pt x="0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2" name="object 32"/>
          <p:cNvSpPr/>
          <p:nvPr/>
        </p:nvSpPr>
        <p:spPr>
          <a:xfrm>
            <a:off x="3964867" y="4785541"/>
            <a:ext cx="378106" cy="1709005"/>
          </a:xfrm>
          <a:custGeom>
            <a:avLst/>
            <a:gdLst/>
            <a:ahLst/>
            <a:cxnLst/>
            <a:rect l="l" t="t" r="r" b="b"/>
            <a:pathLst>
              <a:path w="589915" h="2666365">
                <a:moveTo>
                  <a:pt x="0" y="0"/>
                </a:moveTo>
                <a:lnTo>
                  <a:pt x="41071" y="190753"/>
                </a:lnTo>
                <a:lnTo>
                  <a:pt x="82130" y="534923"/>
                </a:lnTo>
                <a:lnTo>
                  <a:pt x="134404" y="874902"/>
                </a:lnTo>
                <a:lnTo>
                  <a:pt x="205333" y="1248155"/>
                </a:lnTo>
                <a:lnTo>
                  <a:pt x="283730" y="1613027"/>
                </a:lnTo>
                <a:lnTo>
                  <a:pt x="384530" y="1973719"/>
                </a:lnTo>
                <a:lnTo>
                  <a:pt x="459193" y="2210066"/>
                </a:lnTo>
                <a:lnTo>
                  <a:pt x="537603" y="2438120"/>
                </a:lnTo>
                <a:lnTo>
                  <a:pt x="578662" y="2620556"/>
                </a:lnTo>
                <a:lnTo>
                  <a:pt x="589864" y="2666161"/>
                </a:lnTo>
                <a:lnTo>
                  <a:pt x="530136" y="2521038"/>
                </a:lnTo>
                <a:lnTo>
                  <a:pt x="440537" y="2255672"/>
                </a:lnTo>
                <a:lnTo>
                  <a:pt x="354672" y="1982012"/>
                </a:lnTo>
                <a:lnTo>
                  <a:pt x="257606" y="1621281"/>
                </a:lnTo>
                <a:lnTo>
                  <a:pt x="175463" y="1252220"/>
                </a:lnTo>
                <a:lnTo>
                  <a:pt x="108267" y="879094"/>
                </a:lnTo>
                <a:lnTo>
                  <a:pt x="48539" y="44373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3" name="object 33"/>
          <p:cNvSpPr/>
          <p:nvPr/>
        </p:nvSpPr>
        <p:spPr>
          <a:xfrm>
            <a:off x="4362085" y="6481131"/>
            <a:ext cx="79366" cy="188849"/>
          </a:xfrm>
          <a:custGeom>
            <a:avLst/>
            <a:gdLst/>
            <a:ahLst/>
            <a:cxnLst/>
            <a:rect l="l" t="t" r="r" b="b"/>
            <a:pathLst>
              <a:path w="123825" h="294640">
                <a:moveTo>
                  <a:pt x="0" y="0"/>
                </a:moveTo>
                <a:lnTo>
                  <a:pt x="41059" y="149263"/>
                </a:lnTo>
                <a:lnTo>
                  <a:pt x="89598" y="294398"/>
                </a:lnTo>
                <a:lnTo>
                  <a:pt x="123202" y="294398"/>
                </a:lnTo>
                <a:lnTo>
                  <a:pt x="0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4" name="object 34"/>
          <p:cNvSpPr/>
          <p:nvPr/>
        </p:nvSpPr>
        <p:spPr>
          <a:xfrm>
            <a:off x="4362085" y="6481131"/>
            <a:ext cx="79366" cy="188849"/>
          </a:xfrm>
          <a:custGeom>
            <a:avLst/>
            <a:gdLst/>
            <a:ahLst/>
            <a:cxnLst/>
            <a:rect l="l" t="t" r="r" b="b"/>
            <a:pathLst>
              <a:path w="123825" h="294640">
                <a:moveTo>
                  <a:pt x="0" y="0"/>
                </a:moveTo>
                <a:lnTo>
                  <a:pt x="123202" y="294398"/>
                </a:lnTo>
                <a:lnTo>
                  <a:pt x="89598" y="294398"/>
                </a:lnTo>
                <a:lnTo>
                  <a:pt x="41059" y="14926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5" name="object 35"/>
          <p:cNvSpPr/>
          <p:nvPr/>
        </p:nvSpPr>
        <p:spPr>
          <a:xfrm>
            <a:off x="3955295" y="4655381"/>
            <a:ext cx="36223" cy="252749"/>
          </a:xfrm>
          <a:custGeom>
            <a:avLst/>
            <a:gdLst/>
            <a:ahLst/>
            <a:cxnLst/>
            <a:rect l="l" t="t" r="r" b="b"/>
            <a:pathLst>
              <a:path w="56515" h="394334">
                <a:moveTo>
                  <a:pt x="0" y="0"/>
                </a:moveTo>
                <a:lnTo>
                  <a:pt x="14935" y="203073"/>
                </a:lnTo>
                <a:lnTo>
                  <a:pt x="56007" y="393826"/>
                </a:lnTo>
                <a:lnTo>
                  <a:pt x="29870" y="169925"/>
                </a:lnTo>
                <a:lnTo>
                  <a:pt x="29870" y="153415"/>
                </a:lnTo>
                <a:lnTo>
                  <a:pt x="0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6" name="object 36"/>
          <p:cNvSpPr/>
          <p:nvPr/>
        </p:nvSpPr>
        <p:spPr>
          <a:xfrm>
            <a:off x="3955295" y="4655381"/>
            <a:ext cx="36223" cy="252749"/>
          </a:xfrm>
          <a:custGeom>
            <a:avLst/>
            <a:gdLst/>
            <a:ahLst/>
            <a:cxnLst/>
            <a:rect l="l" t="t" r="r" b="b"/>
            <a:pathLst>
              <a:path w="56515" h="394334">
                <a:moveTo>
                  <a:pt x="0" y="0"/>
                </a:moveTo>
                <a:lnTo>
                  <a:pt x="29870" y="153415"/>
                </a:lnTo>
                <a:lnTo>
                  <a:pt x="29870" y="169925"/>
                </a:lnTo>
                <a:lnTo>
                  <a:pt x="56007" y="393826"/>
                </a:lnTo>
                <a:lnTo>
                  <a:pt x="14935" y="203073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7" name="object 37"/>
          <p:cNvSpPr/>
          <p:nvPr/>
        </p:nvSpPr>
        <p:spPr>
          <a:xfrm>
            <a:off x="4273546" y="3860749"/>
            <a:ext cx="962155" cy="2078564"/>
          </a:xfrm>
          <a:custGeom>
            <a:avLst/>
            <a:gdLst/>
            <a:ahLst/>
            <a:cxnLst/>
            <a:rect l="l" t="t" r="r" b="b"/>
            <a:pathLst>
              <a:path w="1501139" h="3242945">
                <a:moveTo>
                  <a:pt x="1500847" y="0"/>
                </a:moveTo>
                <a:lnTo>
                  <a:pt x="1351495" y="157479"/>
                </a:lnTo>
                <a:lnTo>
                  <a:pt x="1209636" y="323341"/>
                </a:lnTo>
                <a:lnTo>
                  <a:pt x="1071460" y="497459"/>
                </a:lnTo>
                <a:lnTo>
                  <a:pt x="944587" y="675766"/>
                </a:lnTo>
                <a:lnTo>
                  <a:pt x="780249" y="912113"/>
                </a:lnTo>
                <a:lnTo>
                  <a:pt x="623404" y="1165098"/>
                </a:lnTo>
                <a:lnTo>
                  <a:pt x="485355" y="1422145"/>
                </a:lnTo>
                <a:lnTo>
                  <a:pt x="354672" y="1695831"/>
                </a:lnTo>
                <a:lnTo>
                  <a:pt x="246405" y="1969516"/>
                </a:lnTo>
                <a:lnTo>
                  <a:pt x="149339" y="2259711"/>
                </a:lnTo>
                <a:lnTo>
                  <a:pt x="78397" y="2554097"/>
                </a:lnTo>
                <a:lnTo>
                  <a:pt x="26136" y="2852674"/>
                </a:lnTo>
                <a:lnTo>
                  <a:pt x="3733" y="3155315"/>
                </a:lnTo>
                <a:lnTo>
                  <a:pt x="0" y="3171952"/>
                </a:lnTo>
                <a:lnTo>
                  <a:pt x="26136" y="3242437"/>
                </a:lnTo>
                <a:lnTo>
                  <a:pt x="26136" y="3155315"/>
                </a:lnTo>
                <a:lnTo>
                  <a:pt x="48539" y="2856865"/>
                </a:lnTo>
                <a:lnTo>
                  <a:pt x="100799" y="2558288"/>
                </a:lnTo>
                <a:lnTo>
                  <a:pt x="167995" y="2263902"/>
                </a:lnTo>
                <a:lnTo>
                  <a:pt x="265061" y="1981962"/>
                </a:lnTo>
                <a:lnTo>
                  <a:pt x="373341" y="1704086"/>
                </a:lnTo>
                <a:lnTo>
                  <a:pt x="496531" y="1434592"/>
                </a:lnTo>
                <a:lnTo>
                  <a:pt x="638390" y="1177544"/>
                </a:lnTo>
                <a:lnTo>
                  <a:pt x="787742" y="920496"/>
                </a:lnTo>
                <a:lnTo>
                  <a:pt x="951953" y="679958"/>
                </a:lnTo>
                <a:lnTo>
                  <a:pt x="1082636" y="501650"/>
                </a:lnTo>
                <a:lnTo>
                  <a:pt x="1213319" y="327533"/>
                </a:lnTo>
                <a:lnTo>
                  <a:pt x="1355178" y="161671"/>
                </a:lnTo>
                <a:lnTo>
                  <a:pt x="1500847" y="4063"/>
                </a:lnTo>
                <a:lnTo>
                  <a:pt x="1500847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8" name="object 38"/>
          <p:cNvSpPr/>
          <p:nvPr/>
        </p:nvSpPr>
        <p:spPr>
          <a:xfrm>
            <a:off x="4273546" y="3860749"/>
            <a:ext cx="962155" cy="2078564"/>
          </a:xfrm>
          <a:custGeom>
            <a:avLst/>
            <a:gdLst/>
            <a:ahLst/>
            <a:cxnLst/>
            <a:rect l="l" t="t" r="r" b="b"/>
            <a:pathLst>
              <a:path w="1501139" h="3242945">
                <a:moveTo>
                  <a:pt x="1500847" y="0"/>
                </a:moveTo>
                <a:lnTo>
                  <a:pt x="1500847" y="4063"/>
                </a:lnTo>
                <a:lnTo>
                  <a:pt x="1355178" y="161671"/>
                </a:lnTo>
                <a:lnTo>
                  <a:pt x="1213319" y="327533"/>
                </a:lnTo>
                <a:lnTo>
                  <a:pt x="1082636" y="501650"/>
                </a:lnTo>
                <a:lnTo>
                  <a:pt x="951953" y="679958"/>
                </a:lnTo>
                <a:lnTo>
                  <a:pt x="787742" y="920496"/>
                </a:lnTo>
                <a:lnTo>
                  <a:pt x="638390" y="1177544"/>
                </a:lnTo>
                <a:lnTo>
                  <a:pt x="496531" y="1434592"/>
                </a:lnTo>
                <a:lnTo>
                  <a:pt x="373341" y="1704086"/>
                </a:lnTo>
                <a:lnTo>
                  <a:pt x="265061" y="1981962"/>
                </a:lnTo>
                <a:lnTo>
                  <a:pt x="167995" y="2263902"/>
                </a:lnTo>
                <a:lnTo>
                  <a:pt x="100799" y="2558288"/>
                </a:lnTo>
                <a:lnTo>
                  <a:pt x="48539" y="2856865"/>
                </a:lnTo>
                <a:lnTo>
                  <a:pt x="26136" y="3155315"/>
                </a:lnTo>
                <a:lnTo>
                  <a:pt x="26136" y="3242437"/>
                </a:lnTo>
                <a:lnTo>
                  <a:pt x="0" y="3171952"/>
                </a:lnTo>
                <a:lnTo>
                  <a:pt x="3733" y="3155315"/>
                </a:lnTo>
                <a:lnTo>
                  <a:pt x="26136" y="2852674"/>
                </a:lnTo>
                <a:lnTo>
                  <a:pt x="78397" y="2554097"/>
                </a:lnTo>
                <a:lnTo>
                  <a:pt x="149339" y="2259711"/>
                </a:lnTo>
                <a:lnTo>
                  <a:pt x="246405" y="1969516"/>
                </a:lnTo>
                <a:lnTo>
                  <a:pt x="354672" y="1695831"/>
                </a:lnTo>
                <a:lnTo>
                  <a:pt x="485355" y="1422145"/>
                </a:lnTo>
                <a:lnTo>
                  <a:pt x="623404" y="1165098"/>
                </a:lnTo>
                <a:lnTo>
                  <a:pt x="780249" y="912113"/>
                </a:lnTo>
                <a:lnTo>
                  <a:pt x="944587" y="675766"/>
                </a:lnTo>
                <a:lnTo>
                  <a:pt x="1071460" y="497459"/>
                </a:lnTo>
                <a:lnTo>
                  <a:pt x="1209636" y="323341"/>
                </a:lnTo>
                <a:lnTo>
                  <a:pt x="1351495" y="157479"/>
                </a:lnTo>
                <a:lnTo>
                  <a:pt x="1500847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39" name="object 39"/>
          <p:cNvSpPr/>
          <p:nvPr/>
        </p:nvSpPr>
        <p:spPr>
          <a:xfrm>
            <a:off x="4273546" y="5960232"/>
            <a:ext cx="88727" cy="520964"/>
          </a:xfrm>
          <a:custGeom>
            <a:avLst/>
            <a:gdLst/>
            <a:ahLst/>
            <a:cxnLst/>
            <a:rect l="l" t="t" r="r" b="b"/>
            <a:pathLst>
              <a:path w="138430" h="812800">
                <a:moveTo>
                  <a:pt x="121419" y="770613"/>
                </a:moveTo>
                <a:lnTo>
                  <a:pt x="123202" y="779526"/>
                </a:lnTo>
                <a:lnTo>
                  <a:pt x="138137" y="812698"/>
                </a:lnTo>
                <a:lnTo>
                  <a:pt x="121419" y="770613"/>
                </a:lnTo>
                <a:close/>
              </a:path>
              <a:path w="138430" h="812800">
                <a:moveTo>
                  <a:pt x="0" y="0"/>
                </a:moveTo>
                <a:lnTo>
                  <a:pt x="3733" y="165862"/>
                </a:lnTo>
                <a:lnTo>
                  <a:pt x="18668" y="335864"/>
                </a:lnTo>
                <a:lnTo>
                  <a:pt x="56006" y="605370"/>
                </a:lnTo>
                <a:lnTo>
                  <a:pt x="82130" y="671715"/>
                </a:lnTo>
                <a:lnTo>
                  <a:pt x="121419" y="770613"/>
                </a:lnTo>
                <a:lnTo>
                  <a:pt x="78397" y="555625"/>
                </a:lnTo>
                <a:lnTo>
                  <a:pt x="44805" y="331711"/>
                </a:lnTo>
                <a:lnTo>
                  <a:pt x="26136" y="74676"/>
                </a:lnTo>
                <a:lnTo>
                  <a:pt x="22402" y="62230"/>
                </a:lnTo>
                <a:lnTo>
                  <a:pt x="0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0" name="object 40"/>
          <p:cNvSpPr/>
          <p:nvPr/>
        </p:nvSpPr>
        <p:spPr>
          <a:xfrm>
            <a:off x="4273546" y="5960232"/>
            <a:ext cx="88727" cy="520964"/>
          </a:xfrm>
          <a:custGeom>
            <a:avLst/>
            <a:gdLst/>
            <a:ahLst/>
            <a:cxnLst/>
            <a:rect l="l" t="t" r="r" b="b"/>
            <a:pathLst>
              <a:path w="138430" h="812800">
                <a:moveTo>
                  <a:pt x="0" y="0"/>
                </a:moveTo>
                <a:lnTo>
                  <a:pt x="22402" y="62230"/>
                </a:lnTo>
                <a:lnTo>
                  <a:pt x="26136" y="74676"/>
                </a:lnTo>
                <a:lnTo>
                  <a:pt x="44805" y="331711"/>
                </a:lnTo>
                <a:lnTo>
                  <a:pt x="78397" y="555625"/>
                </a:lnTo>
                <a:lnTo>
                  <a:pt x="123202" y="779526"/>
                </a:lnTo>
                <a:lnTo>
                  <a:pt x="138137" y="812698"/>
                </a:lnTo>
                <a:lnTo>
                  <a:pt x="82130" y="671715"/>
                </a:lnTo>
                <a:lnTo>
                  <a:pt x="56006" y="605370"/>
                </a:lnTo>
                <a:lnTo>
                  <a:pt x="18668" y="335864"/>
                </a:lnTo>
                <a:lnTo>
                  <a:pt x="3733" y="16586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1" name="object 41"/>
          <p:cNvSpPr/>
          <p:nvPr/>
        </p:nvSpPr>
        <p:spPr>
          <a:xfrm>
            <a:off x="4342940" y="6494416"/>
            <a:ext cx="74482" cy="175418"/>
          </a:xfrm>
          <a:custGeom>
            <a:avLst/>
            <a:gdLst/>
            <a:ahLst/>
            <a:cxnLst/>
            <a:rect l="l" t="t" r="r" b="b"/>
            <a:pathLst>
              <a:path w="116205" h="273684">
                <a:moveTo>
                  <a:pt x="0" y="0"/>
                </a:moveTo>
                <a:lnTo>
                  <a:pt x="89598" y="273659"/>
                </a:lnTo>
                <a:lnTo>
                  <a:pt x="115735" y="273659"/>
                </a:lnTo>
                <a:lnTo>
                  <a:pt x="0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2" name="object 42"/>
          <p:cNvSpPr/>
          <p:nvPr/>
        </p:nvSpPr>
        <p:spPr>
          <a:xfrm>
            <a:off x="4342940" y="6494416"/>
            <a:ext cx="74482" cy="175418"/>
          </a:xfrm>
          <a:custGeom>
            <a:avLst/>
            <a:gdLst/>
            <a:ahLst/>
            <a:cxnLst/>
            <a:rect l="l" t="t" r="r" b="b"/>
            <a:pathLst>
              <a:path w="116205" h="273684">
                <a:moveTo>
                  <a:pt x="0" y="0"/>
                </a:moveTo>
                <a:lnTo>
                  <a:pt x="115735" y="273659"/>
                </a:lnTo>
                <a:lnTo>
                  <a:pt x="89598" y="27365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3" name="object 43"/>
          <p:cNvSpPr/>
          <p:nvPr/>
        </p:nvSpPr>
        <p:spPr>
          <a:xfrm>
            <a:off x="4273547" y="5893810"/>
            <a:ext cx="17094" cy="114368"/>
          </a:xfrm>
          <a:custGeom>
            <a:avLst/>
            <a:gdLst/>
            <a:ahLst/>
            <a:cxnLst/>
            <a:rect l="l" t="t" r="r" b="b"/>
            <a:pathLst>
              <a:path w="26669" h="178434">
                <a:moveTo>
                  <a:pt x="0" y="0"/>
                </a:moveTo>
                <a:lnTo>
                  <a:pt x="0" y="103632"/>
                </a:lnTo>
                <a:lnTo>
                  <a:pt x="22402" y="165862"/>
                </a:lnTo>
                <a:lnTo>
                  <a:pt x="26136" y="178308"/>
                </a:lnTo>
                <a:lnTo>
                  <a:pt x="26136" y="70485"/>
                </a:lnTo>
                <a:lnTo>
                  <a:pt x="0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4" name="object 44"/>
          <p:cNvSpPr/>
          <p:nvPr/>
        </p:nvSpPr>
        <p:spPr>
          <a:xfrm>
            <a:off x="4273547" y="5893810"/>
            <a:ext cx="17094" cy="114368"/>
          </a:xfrm>
          <a:custGeom>
            <a:avLst/>
            <a:gdLst/>
            <a:ahLst/>
            <a:cxnLst/>
            <a:rect l="l" t="t" r="r" b="b"/>
            <a:pathLst>
              <a:path w="26669" h="178434">
                <a:moveTo>
                  <a:pt x="0" y="0"/>
                </a:moveTo>
                <a:lnTo>
                  <a:pt x="26136" y="70485"/>
                </a:lnTo>
                <a:lnTo>
                  <a:pt x="26136" y="178308"/>
                </a:lnTo>
                <a:lnTo>
                  <a:pt x="22402" y="165862"/>
                </a:lnTo>
                <a:lnTo>
                  <a:pt x="0" y="10363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5" name="object 45"/>
          <p:cNvSpPr/>
          <p:nvPr/>
        </p:nvSpPr>
        <p:spPr>
          <a:xfrm>
            <a:off x="4309444" y="6348244"/>
            <a:ext cx="110298" cy="321939"/>
          </a:xfrm>
          <a:custGeom>
            <a:avLst/>
            <a:gdLst/>
            <a:ahLst/>
            <a:cxnLst/>
            <a:rect l="l" t="t" r="r" b="b"/>
            <a:pathLst>
              <a:path w="172084" h="502284">
                <a:moveTo>
                  <a:pt x="0" y="0"/>
                </a:moveTo>
                <a:lnTo>
                  <a:pt x="41059" y="182448"/>
                </a:lnTo>
                <a:lnTo>
                  <a:pt x="52260" y="228053"/>
                </a:lnTo>
                <a:lnTo>
                  <a:pt x="167995" y="501726"/>
                </a:lnTo>
                <a:lnTo>
                  <a:pt x="171729" y="501726"/>
                </a:lnTo>
                <a:lnTo>
                  <a:pt x="123190" y="356590"/>
                </a:lnTo>
                <a:lnTo>
                  <a:pt x="82130" y="207327"/>
                </a:lnTo>
                <a:lnTo>
                  <a:pt x="26123" y="66344"/>
                </a:lnTo>
                <a:lnTo>
                  <a:pt x="0" y="0"/>
                </a:lnTo>
                <a:close/>
              </a:path>
            </a:pathLst>
          </a:custGeom>
          <a:solidFill>
            <a:srgbClr val="44536A">
              <a:alpha val="19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6" name="object 46"/>
          <p:cNvSpPr/>
          <p:nvPr/>
        </p:nvSpPr>
        <p:spPr>
          <a:xfrm>
            <a:off x="4309444" y="6348244"/>
            <a:ext cx="110298" cy="321939"/>
          </a:xfrm>
          <a:custGeom>
            <a:avLst/>
            <a:gdLst/>
            <a:ahLst/>
            <a:cxnLst/>
            <a:rect l="l" t="t" r="r" b="b"/>
            <a:pathLst>
              <a:path w="172084" h="502284">
                <a:moveTo>
                  <a:pt x="0" y="0"/>
                </a:moveTo>
                <a:lnTo>
                  <a:pt x="26123" y="66344"/>
                </a:lnTo>
                <a:lnTo>
                  <a:pt x="82130" y="207327"/>
                </a:lnTo>
                <a:lnTo>
                  <a:pt x="123190" y="356590"/>
                </a:lnTo>
                <a:lnTo>
                  <a:pt x="171729" y="501726"/>
                </a:lnTo>
                <a:lnTo>
                  <a:pt x="167995" y="501726"/>
                </a:lnTo>
                <a:lnTo>
                  <a:pt x="52260" y="228053"/>
                </a:lnTo>
                <a:lnTo>
                  <a:pt x="41059" y="1824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4536A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7" name="object 47"/>
          <p:cNvSpPr txBox="1">
            <a:spLocks noGrp="1"/>
          </p:cNvSpPr>
          <p:nvPr>
            <p:ph type="title"/>
          </p:nvPr>
        </p:nvSpPr>
        <p:spPr>
          <a:xfrm>
            <a:off x="4211576" y="188722"/>
            <a:ext cx="6739969" cy="940227"/>
          </a:xfrm>
          <a:prstGeom prst="rect">
            <a:avLst/>
          </a:prstGeom>
        </p:spPr>
        <p:txBody>
          <a:bodyPr vert="horz" wrap="square" lIns="0" tIns="31339" rIns="0" bIns="0" rtlCol="0" anchor="ctr">
            <a:spAutoFit/>
          </a:bodyPr>
          <a:lstStyle/>
          <a:p>
            <a:pPr marL="620632" marR="3256">
              <a:lnSpc>
                <a:spcPts val="2653"/>
              </a:lnSpc>
              <a:spcBef>
                <a:spcPts val="247"/>
              </a:spcBef>
            </a:pPr>
            <a:r>
              <a:rPr i="1" spc="-3" dirty="0"/>
              <a:t>Detection </a:t>
            </a:r>
            <a:r>
              <a:rPr i="1" dirty="0"/>
              <a:t>and  </a:t>
            </a:r>
            <a:r>
              <a:rPr spc="-3" dirty="0"/>
              <a:t>Estimation</a:t>
            </a:r>
            <a:r>
              <a:rPr spc="-38" dirty="0"/>
              <a:t> </a:t>
            </a:r>
            <a:r>
              <a:rPr dirty="0"/>
              <a:t>Theory</a:t>
            </a:r>
          </a:p>
          <a:p>
            <a:pPr marL="620632">
              <a:lnSpc>
                <a:spcPct val="100000"/>
              </a:lnSpc>
              <a:spcBef>
                <a:spcPts val="288"/>
              </a:spcBef>
            </a:pPr>
            <a:r>
              <a:rPr sz="1154" i="1" spc="-3" dirty="0">
                <a:solidFill>
                  <a:srgbClr val="404040"/>
                </a:solidFill>
              </a:rPr>
              <a:t>Dr. </a:t>
            </a:r>
            <a:r>
              <a:rPr sz="1154" i="1" dirty="0">
                <a:solidFill>
                  <a:srgbClr val="404040"/>
                </a:solidFill>
              </a:rPr>
              <a:t>Emad </a:t>
            </a:r>
            <a:r>
              <a:rPr sz="1154" i="1" spc="-3" dirty="0">
                <a:solidFill>
                  <a:srgbClr val="404040"/>
                </a:solidFill>
              </a:rPr>
              <a:t>H.</a:t>
            </a:r>
            <a:r>
              <a:rPr sz="1154" i="1" spc="6" dirty="0">
                <a:solidFill>
                  <a:srgbClr val="404040"/>
                </a:solidFill>
              </a:rPr>
              <a:t> </a:t>
            </a:r>
            <a:r>
              <a:rPr sz="1154" i="1" spc="-3" dirty="0">
                <a:solidFill>
                  <a:srgbClr val="404040"/>
                </a:solidFill>
              </a:rPr>
              <a:t>Salman</a:t>
            </a:r>
            <a:endParaRPr sz="1154"/>
          </a:p>
        </p:txBody>
      </p:sp>
      <p:sp>
        <p:nvSpPr>
          <p:cNvPr id="48" name="object 48"/>
          <p:cNvSpPr txBox="1"/>
          <p:nvPr/>
        </p:nvSpPr>
        <p:spPr>
          <a:xfrm>
            <a:off x="5704218" y="6019737"/>
            <a:ext cx="2052109" cy="238641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lnSpc>
                <a:spcPts val="987"/>
              </a:lnSpc>
              <a:spcBef>
                <a:spcPts val="61"/>
              </a:spcBef>
            </a:pPr>
            <a:r>
              <a:rPr sz="833" b="1" spc="-3" dirty="0">
                <a:solidFill>
                  <a:srgbClr val="5B9BD4"/>
                </a:solidFill>
                <a:latin typeface="Times New Roman"/>
                <a:cs typeface="Times New Roman"/>
              </a:rPr>
              <a:t>Department of Communications</a:t>
            </a:r>
            <a:r>
              <a:rPr sz="833" b="1" spc="26" dirty="0">
                <a:solidFill>
                  <a:srgbClr val="5B9BD4"/>
                </a:solidFill>
                <a:latin typeface="Times New Roman"/>
                <a:cs typeface="Times New Roman"/>
              </a:rPr>
              <a:t> </a:t>
            </a:r>
            <a:r>
              <a:rPr sz="833" b="1" spc="-3" dirty="0">
                <a:solidFill>
                  <a:srgbClr val="5B9BD4"/>
                </a:solidFill>
                <a:latin typeface="Times New Roman"/>
                <a:cs typeface="Times New Roman"/>
              </a:rPr>
              <a:t>Engineering</a:t>
            </a:r>
            <a:endParaRPr sz="833">
              <a:latin typeface="Times New Roman"/>
              <a:cs typeface="Times New Roman"/>
            </a:endParaRPr>
          </a:p>
          <a:p>
            <a:pPr marL="8139">
              <a:lnSpc>
                <a:spcPts val="756"/>
              </a:lnSpc>
            </a:pPr>
            <a:r>
              <a:rPr sz="641" b="1" spc="-58" dirty="0">
                <a:solidFill>
                  <a:srgbClr val="585858"/>
                </a:solidFill>
                <a:latin typeface="Trebuchet MS"/>
                <a:cs typeface="Trebuchet MS"/>
              </a:rPr>
              <a:t>COLLEGE </a:t>
            </a:r>
            <a:r>
              <a:rPr sz="641" b="1" spc="-54" dirty="0">
                <a:solidFill>
                  <a:srgbClr val="585858"/>
                </a:solidFill>
                <a:latin typeface="Trebuchet MS"/>
                <a:cs typeface="Trebuchet MS"/>
              </a:rPr>
              <a:t>OF </a:t>
            </a:r>
            <a:r>
              <a:rPr sz="641" b="1" spc="-22" dirty="0">
                <a:solidFill>
                  <a:srgbClr val="585858"/>
                </a:solidFill>
                <a:latin typeface="Trebuchet MS"/>
                <a:cs typeface="Trebuchet MS"/>
              </a:rPr>
              <a:t>ENGINERING </a:t>
            </a:r>
            <a:r>
              <a:rPr sz="641" b="1" spc="22" dirty="0">
                <a:solidFill>
                  <a:srgbClr val="585858"/>
                </a:solidFill>
                <a:latin typeface="Trebuchet MS"/>
                <a:cs typeface="Trebuchet MS"/>
              </a:rPr>
              <a:t>/ </a:t>
            </a:r>
            <a:r>
              <a:rPr sz="641" b="1" spc="-32" dirty="0">
                <a:solidFill>
                  <a:srgbClr val="585858"/>
                </a:solidFill>
                <a:latin typeface="Trebuchet MS"/>
                <a:cs typeface="Trebuchet MS"/>
              </a:rPr>
              <a:t>UNIVERSITY</a:t>
            </a:r>
            <a:r>
              <a:rPr sz="641" b="1" spc="-141" dirty="0">
                <a:solidFill>
                  <a:srgbClr val="585858"/>
                </a:solidFill>
                <a:latin typeface="Trebuchet MS"/>
                <a:cs typeface="Trebuchet MS"/>
              </a:rPr>
              <a:t> </a:t>
            </a:r>
            <a:r>
              <a:rPr sz="641" b="1" spc="-48" dirty="0">
                <a:solidFill>
                  <a:srgbClr val="585858"/>
                </a:solidFill>
                <a:latin typeface="Trebuchet MS"/>
                <a:cs typeface="Trebuchet MS"/>
              </a:rPr>
              <a:t>OF </a:t>
            </a:r>
            <a:r>
              <a:rPr sz="641" b="1" spc="-35" dirty="0">
                <a:solidFill>
                  <a:srgbClr val="585858"/>
                </a:solidFill>
                <a:latin typeface="Trebuchet MS"/>
                <a:cs typeface="Trebuchet MS"/>
              </a:rPr>
              <a:t>DIYALA</a:t>
            </a:r>
            <a:endParaRPr sz="641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51113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1"/>
            <a:ext cx="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</a:t>
            </a:r>
            <a:endParaRPr sz="705"/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52471" y="571269"/>
            <a:ext cx="1529517" cy="363317"/>
          </a:xfrm>
          <a:prstGeom prst="rect">
            <a:avLst/>
          </a:prstGeom>
        </p:spPr>
        <p:txBody>
          <a:bodyPr vert="horz" wrap="square" lIns="0" tIns="8140" rIns="0" bIns="0" rtlCol="0">
            <a:spAutoFit/>
          </a:bodyPr>
          <a:lstStyle/>
          <a:p>
            <a:pPr marL="8139">
              <a:spcBef>
                <a:spcPts val="64"/>
              </a:spcBef>
            </a:pPr>
            <a:r>
              <a:rPr sz="769" b="1" spc="-3" dirty="0">
                <a:latin typeface="Times New Roman"/>
                <a:cs typeface="Times New Roman"/>
              </a:rPr>
              <a:t>GENERAL INFORMATION</a:t>
            </a:r>
            <a:endParaRPr sz="769">
              <a:latin typeface="Times New Roman"/>
              <a:cs typeface="Times New Roman"/>
            </a:endParaRPr>
          </a:p>
          <a:p>
            <a:pPr>
              <a:spcBef>
                <a:spcPts val="13"/>
              </a:spcBef>
            </a:pPr>
            <a:endParaRPr sz="769">
              <a:latin typeface="Times New Roman"/>
              <a:cs typeface="Times New Roman"/>
            </a:endParaRPr>
          </a:p>
          <a:p>
            <a:pPr marL="8139">
              <a:spcBef>
                <a:spcPts val="3"/>
              </a:spcBef>
            </a:pPr>
            <a:r>
              <a:rPr sz="769" spc="-3" dirty="0">
                <a:latin typeface="Times New Roman"/>
                <a:cs typeface="Times New Roman"/>
              </a:rPr>
              <a:t>TEACHER: </a:t>
            </a:r>
            <a:r>
              <a:rPr sz="769" spc="-6" dirty="0">
                <a:latin typeface="Times New Roman"/>
                <a:cs typeface="Times New Roman"/>
              </a:rPr>
              <a:t>Lec. </a:t>
            </a:r>
            <a:r>
              <a:rPr sz="769" spc="-3" dirty="0">
                <a:latin typeface="Times New Roman"/>
                <a:cs typeface="Times New Roman"/>
              </a:rPr>
              <a:t>Dr. </a:t>
            </a:r>
            <a:r>
              <a:rPr sz="769" dirty="0">
                <a:latin typeface="Times New Roman"/>
                <a:cs typeface="Times New Roman"/>
              </a:rPr>
              <a:t>Emad </a:t>
            </a:r>
            <a:r>
              <a:rPr sz="769" spc="-3" dirty="0">
                <a:latin typeface="Times New Roman"/>
                <a:cs typeface="Times New Roman"/>
              </a:rPr>
              <a:t>H.</a:t>
            </a:r>
            <a:r>
              <a:rPr sz="769" spc="10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Salman</a:t>
            </a:r>
            <a:endParaRPr sz="769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52471" y="1217915"/>
            <a:ext cx="3691517" cy="1372081"/>
          </a:xfrm>
          <a:prstGeom prst="rect">
            <a:avLst/>
          </a:prstGeom>
        </p:spPr>
        <p:txBody>
          <a:bodyPr vert="horz" wrap="square" lIns="0" tIns="8547" rIns="0" bIns="0" rtlCol="0">
            <a:spAutoFit/>
          </a:bodyPr>
          <a:lstStyle/>
          <a:p>
            <a:pPr marL="8139" marR="3256" algn="just">
              <a:lnSpc>
                <a:spcPct val="143800"/>
              </a:lnSpc>
              <a:spcBef>
                <a:spcPts val="67"/>
              </a:spcBef>
            </a:pPr>
            <a:r>
              <a:rPr sz="769" spc="-3" dirty="0">
                <a:latin typeface="Times New Roman"/>
                <a:cs typeface="Times New Roman"/>
              </a:rPr>
              <a:t>COURSE DESCRIPTION: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aim </a:t>
            </a:r>
            <a:r>
              <a:rPr sz="769" dirty="0">
                <a:latin typeface="Times New Roman"/>
                <a:cs typeface="Times New Roman"/>
              </a:rPr>
              <a:t>of this course </a:t>
            </a:r>
            <a:r>
              <a:rPr sz="769" spc="-3" dirty="0">
                <a:latin typeface="Times New Roman"/>
                <a:cs typeface="Times New Roman"/>
              </a:rPr>
              <a:t>is </a:t>
            </a:r>
            <a:r>
              <a:rPr sz="769" dirty="0">
                <a:latin typeface="Times New Roman"/>
                <a:cs typeface="Times New Roman"/>
              </a:rPr>
              <a:t>to introduce the students to the </a:t>
            </a:r>
            <a:r>
              <a:rPr sz="769" spc="-3" dirty="0">
                <a:latin typeface="Times New Roman"/>
                <a:cs typeface="Times New Roman"/>
              </a:rPr>
              <a:t>basics </a:t>
            </a:r>
            <a:r>
              <a:rPr sz="769" dirty="0">
                <a:latin typeface="Times New Roman"/>
                <a:cs typeface="Times New Roman"/>
              </a:rPr>
              <a:t>of  </a:t>
            </a:r>
            <a:r>
              <a:rPr sz="769" spc="-3" dirty="0">
                <a:latin typeface="Times New Roman"/>
                <a:cs typeface="Times New Roman"/>
              </a:rPr>
              <a:t>Statistical Signal Processing </a:t>
            </a:r>
            <a:r>
              <a:rPr sz="769" dirty="0">
                <a:latin typeface="Times New Roman"/>
                <a:cs typeface="Times New Roman"/>
              </a:rPr>
              <a:t>with </a:t>
            </a:r>
            <a:r>
              <a:rPr sz="769" spc="-3" dirty="0">
                <a:latin typeface="Times New Roman"/>
                <a:cs typeface="Times New Roman"/>
              </a:rPr>
              <a:t>emphasis </a:t>
            </a:r>
            <a:r>
              <a:rPr sz="769" dirty="0">
                <a:latin typeface="Times New Roman"/>
                <a:cs typeface="Times New Roman"/>
              </a:rPr>
              <a:t>on </a:t>
            </a:r>
            <a:r>
              <a:rPr sz="769" spc="-3" dirty="0">
                <a:latin typeface="Times New Roman"/>
                <a:cs typeface="Times New Roman"/>
              </a:rPr>
              <a:t>the application </a:t>
            </a:r>
            <a:r>
              <a:rPr sz="769" dirty="0">
                <a:latin typeface="Times New Roman"/>
                <a:cs typeface="Times New Roman"/>
              </a:rPr>
              <a:t>of this </a:t>
            </a:r>
            <a:r>
              <a:rPr sz="769" spc="-3" dirty="0">
                <a:latin typeface="Times New Roman"/>
                <a:cs typeface="Times New Roman"/>
              </a:rPr>
              <a:t>field </a:t>
            </a:r>
            <a:r>
              <a:rPr sz="769" dirty="0">
                <a:latin typeface="Times New Roman"/>
                <a:cs typeface="Times New Roman"/>
              </a:rPr>
              <a:t>to </a:t>
            </a:r>
            <a:r>
              <a:rPr sz="769" spc="-3" dirty="0">
                <a:latin typeface="Times New Roman"/>
                <a:cs typeface="Times New Roman"/>
              </a:rPr>
              <a:t>detection </a:t>
            </a:r>
            <a:r>
              <a:rPr sz="769" spc="-6" dirty="0">
                <a:latin typeface="Times New Roman"/>
                <a:cs typeface="Times New Roman"/>
              </a:rPr>
              <a:t>and  </a:t>
            </a:r>
            <a:r>
              <a:rPr sz="769" spc="-3" dirty="0">
                <a:latin typeface="Times New Roman"/>
                <a:cs typeface="Times New Roman"/>
              </a:rPr>
              <a:t>estimation analysis. Such </a:t>
            </a:r>
            <a:r>
              <a:rPr sz="769" dirty="0">
                <a:latin typeface="Times New Roman"/>
                <a:cs typeface="Times New Roman"/>
              </a:rPr>
              <a:t>methods play a </a:t>
            </a:r>
            <a:r>
              <a:rPr sz="769" spc="-3" dirty="0">
                <a:latin typeface="Times New Roman"/>
                <a:cs typeface="Times New Roman"/>
              </a:rPr>
              <a:t>crucial </a:t>
            </a:r>
            <a:r>
              <a:rPr sz="769" dirty="0">
                <a:latin typeface="Times New Roman"/>
                <a:cs typeface="Times New Roman"/>
              </a:rPr>
              <a:t>role in the </a:t>
            </a:r>
            <a:r>
              <a:rPr sz="769" spc="-3" dirty="0">
                <a:latin typeface="Times New Roman"/>
                <a:cs typeface="Times New Roman"/>
              </a:rPr>
              <a:t>analysis and interpretation </a:t>
            </a:r>
            <a:r>
              <a:rPr sz="769" dirty="0">
                <a:latin typeface="Times New Roman"/>
                <a:cs typeface="Times New Roman"/>
              </a:rPr>
              <a:t>of </a:t>
            </a:r>
            <a:r>
              <a:rPr sz="769" spc="-3" dirty="0">
                <a:latin typeface="Times New Roman"/>
                <a:cs typeface="Times New Roman"/>
              </a:rPr>
              <a:t>data  </a:t>
            </a:r>
            <a:r>
              <a:rPr sz="769" dirty="0">
                <a:latin typeface="Times New Roman"/>
                <a:cs typeface="Times New Roman"/>
              </a:rPr>
              <a:t>in</a:t>
            </a:r>
            <a:r>
              <a:rPr sz="769" spc="-38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almost</a:t>
            </a:r>
            <a:r>
              <a:rPr sz="769" spc="-38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every</a:t>
            </a:r>
            <a:r>
              <a:rPr sz="769" spc="-48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field</a:t>
            </a:r>
            <a:r>
              <a:rPr sz="769" spc="-35" dirty="0">
                <a:latin typeface="Times New Roman"/>
                <a:cs typeface="Times New Roman"/>
              </a:rPr>
              <a:t> </a:t>
            </a:r>
            <a:r>
              <a:rPr sz="769" spc="3" dirty="0">
                <a:latin typeface="Times New Roman"/>
                <a:cs typeface="Times New Roman"/>
              </a:rPr>
              <a:t>of</a:t>
            </a:r>
            <a:r>
              <a:rPr sz="769" spc="-45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science.</a:t>
            </a:r>
            <a:r>
              <a:rPr sz="769" spc="-35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The</a:t>
            </a:r>
            <a:r>
              <a:rPr sz="769" spc="-32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course</a:t>
            </a:r>
            <a:r>
              <a:rPr sz="769" spc="-38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will</a:t>
            </a:r>
            <a:r>
              <a:rPr sz="769" spc="-38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present</a:t>
            </a:r>
            <a:r>
              <a:rPr sz="769" spc="-35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the</a:t>
            </a:r>
            <a:r>
              <a:rPr sz="769" spc="-35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general</a:t>
            </a:r>
            <a:r>
              <a:rPr sz="769" spc="-32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mathematical</a:t>
            </a:r>
            <a:r>
              <a:rPr sz="769" spc="-35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and</a:t>
            </a:r>
            <a:r>
              <a:rPr sz="769" spc="-42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statistical  framework </a:t>
            </a:r>
            <a:r>
              <a:rPr sz="769" dirty="0">
                <a:latin typeface="Times New Roman"/>
                <a:cs typeface="Times New Roman"/>
              </a:rPr>
              <a:t>of </a:t>
            </a:r>
            <a:r>
              <a:rPr sz="769" spc="-3" dirty="0">
                <a:latin typeface="Times New Roman"/>
                <a:cs typeface="Times New Roman"/>
              </a:rPr>
              <a:t>Statistical Signal Processing </a:t>
            </a:r>
            <a:r>
              <a:rPr sz="769" dirty="0">
                <a:latin typeface="Times New Roman"/>
                <a:cs typeface="Times New Roman"/>
              </a:rPr>
              <a:t>with </a:t>
            </a:r>
            <a:r>
              <a:rPr sz="769" spc="-3" dirty="0">
                <a:latin typeface="Times New Roman"/>
                <a:cs typeface="Times New Roman"/>
              </a:rPr>
              <a:t>special emphasis </a:t>
            </a:r>
            <a:r>
              <a:rPr sz="769" dirty="0">
                <a:latin typeface="Times New Roman"/>
                <a:cs typeface="Times New Roman"/>
              </a:rPr>
              <a:t>on </a:t>
            </a:r>
            <a:r>
              <a:rPr sz="769" spc="-3" dirty="0">
                <a:latin typeface="Times New Roman"/>
                <a:cs typeface="Times New Roman"/>
              </a:rPr>
              <a:t>examples </a:t>
            </a:r>
            <a:r>
              <a:rPr sz="769" spc="-6" dirty="0">
                <a:latin typeface="Times New Roman"/>
                <a:cs typeface="Times New Roman"/>
              </a:rPr>
              <a:t>from  </a:t>
            </a:r>
            <a:r>
              <a:rPr sz="769" spc="-3" dirty="0">
                <a:latin typeface="Times New Roman"/>
                <a:cs typeface="Times New Roman"/>
              </a:rPr>
              <a:t>Communications engineering and </a:t>
            </a:r>
            <a:r>
              <a:rPr sz="769" dirty="0">
                <a:latin typeface="Times New Roman"/>
                <a:cs typeface="Times New Roman"/>
              </a:rPr>
              <a:t>physics. The </a:t>
            </a:r>
            <a:r>
              <a:rPr sz="769" spc="-3" dirty="0">
                <a:latin typeface="Times New Roman"/>
                <a:cs typeface="Times New Roman"/>
              </a:rPr>
              <a:t>course will </a:t>
            </a:r>
            <a:r>
              <a:rPr sz="769" dirty="0">
                <a:latin typeface="Times New Roman"/>
                <a:cs typeface="Times New Roman"/>
              </a:rPr>
              <a:t>cover the topics of Estimation  </a:t>
            </a:r>
            <a:r>
              <a:rPr sz="769" spc="-3" dirty="0">
                <a:latin typeface="Times New Roman"/>
                <a:cs typeface="Times New Roman"/>
              </a:rPr>
              <a:t>theory, Moments analysis, Filtering and </a:t>
            </a:r>
            <a:r>
              <a:rPr sz="769" dirty="0">
                <a:latin typeface="Times New Roman"/>
                <a:cs typeface="Times New Roman"/>
              </a:rPr>
              <a:t>Sampling </a:t>
            </a:r>
            <a:r>
              <a:rPr sz="769" spc="-3" dirty="0">
                <a:latin typeface="Times New Roman"/>
                <a:cs typeface="Times New Roman"/>
              </a:rPr>
              <a:t>theory. Problem sets and </a:t>
            </a:r>
            <a:r>
              <a:rPr sz="769" dirty="0">
                <a:latin typeface="Times New Roman"/>
                <a:cs typeface="Times New Roman"/>
              </a:rPr>
              <a:t>computer  </a:t>
            </a:r>
            <a:r>
              <a:rPr sz="769" spc="-3" dirty="0">
                <a:latin typeface="Times New Roman"/>
                <a:cs typeface="Times New Roman"/>
              </a:rPr>
              <a:t>assignments </a:t>
            </a:r>
            <a:r>
              <a:rPr sz="769" dirty="0">
                <a:latin typeface="Times New Roman"/>
                <a:cs typeface="Times New Roman"/>
              </a:rPr>
              <a:t>are substantial and </a:t>
            </a:r>
            <a:r>
              <a:rPr sz="769" spc="-3" dirty="0">
                <a:latin typeface="Times New Roman"/>
                <a:cs typeface="Times New Roman"/>
              </a:rPr>
              <a:t>integral </a:t>
            </a:r>
            <a:r>
              <a:rPr sz="769" dirty="0">
                <a:latin typeface="Times New Roman"/>
                <a:cs typeface="Times New Roman"/>
              </a:rPr>
              <a:t>part of the</a:t>
            </a:r>
            <a:r>
              <a:rPr sz="769" spc="-3" dirty="0">
                <a:latin typeface="Times New Roman"/>
                <a:cs typeface="Times New Roman"/>
              </a:rPr>
              <a:t> course.</a:t>
            </a:r>
            <a:endParaRPr sz="769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52472" y="2865057"/>
            <a:ext cx="3688668" cy="926318"/>
          </a:xfrm>
          <a:prstGeom prst="rect">
            <a:avLst/>
          </a:prstGeom>
        </p:spPr>
        <p:txBody>
          <a:bodyPr vert="horz" wrap="square" lIns="0" tIns="8547" rIns="0" bIns="0" rtlCol="0">
            <a:spAutoFit/>
          </a:bodyPr>
          <a:lstStyle/>
          <a:p>
            <a:pPr marL="8139" marR="3256" algn="just">
              <a:lnSpc>
                <a:spcPct val="143800"/>
              </a:lnSpc>
              <a:spcBef>
                <a:spcPts val="67"/>
              </a:spcBef>
            </a:pPr>
            <a:r>
              <a:rPr sz="769" spc="-3" dirty="0">
                <a:latin typeface="Times New Roman"/>
                <a:cs typeface="Times New Roman"/>
              </a:rPr>
              <a:t>LITERATURE: </a:t>
            </a:r>
            <a:r>
              <a:rPr sz="769" dirty="0">
                <a:latin typeface="Times New Roman"/>
                <a:cs typeface="Times New Roman"/>
              </a:rPr>
              <a:t>The course will rely on the lecture notes </a:t>
            </a:r>
            <a:r>
              <a:rPr sz="769" spc="-3" dirty="0">
                <a:latin typeface="Times New Roman"/>
                <a:cs typeface="Times New Roman"/>
              </a:rPr>
              <a:t>and will </a:t>
            </a:r>
            <a:r>
              <a:rPr sz="769" dirty="0">
                <a:latin typeface="Times New Roman"/>
                <a:cs typeface="Times New Roman"/>
              </a:rPr>
              <a:t>not follow a specific book  in </a:t>
            </a:r>
            <a:r>
              <a:rPr sz="769" spc="-3" dirty="0">
                <a:latin typeface="Times New Roman"/>
                <a:cs typeface="Times New Roman"/>
              </a:rPr>
              <a:t>detail. However, </a:t>
            </a:r>
            <a:r>
              <a:rPr sz="769" dirty="0">
                <a:latin typeface="Times New Roman"/>
                <a:cs typeface="Times New Roman"/>
              </a:rPr>
              <a:t>there </a:t>
            </a:r>
            <a:r>
              <a:rPr sz="769" spc="-3" dirty="0">
                <a:latin typeface="Times New Roman"/>
                <a:cs typeface="Times New Roman"/>
              </a:rPr>
              <a:t>are two </a:t>
            </a:r>
            <a:r>
              <a:rPr sz="769" dirty="0">
                <a:latin typeface="Times New Roman"/>
                <a:cs typeface="Times New Roman"/>
              </a:rPr>
              <a:t>books that </a:t>
            </a:r>
            <a:r>
              <a:rPr sz="769" spc="-3" dirty="0">
                <a:latin typeface="Times New Roman"/>
                <a:cs typeface="Times New Roman"/>
              </a:rPr>
              <a:t>give </a:t>
            </a:r>
            <a:r>
              <a:rPr sz="769" dirty="0">
                <a:latin typeface="Times New Roman"/>
                <a:cs typeface="Times New Roman"/>
              </a:rPr>
              <a:t>a </a:t>
            </a:r>
            <a:r>
              <a:rPr sz="769" spc="-3" dirty="0">
                <a:latin typeface="Times New Roman"/>
                <a:cs typeface="Times New Roman"/>
              </a:rPr>
              <a:t>general overview </a:t>
            </a:r>
            <a:r>
              <a:rPr sz="769" dirty="0">
                <a:latin typeface="Times New Roman"/>
                <a:cs typeface="Times New Roman"/>
              </a:rPr>
              <a:t>of the </a:t>
            </a:r>
            <a:r>
              <a:rPr sz="769" spc="-3" dirty="0">
                <a:latin typeface="Times New Roman"/>
                <a:cs typeface="Times New Roman"/>
              </a:rPr>
              <a:t>material </a:t>
            </a:r>
            <a:r>
              <a:rPr sz="769" dirty="0">
                <a:latin typeface="Times New Roman"/>
                <a:cs typeface="Times New Roman"/>
              </a:rPr>
              <a:t>that </a:t>
            </a:r>
            <a:r>
              <a:rPr sz="769" spc="-3" dirty="0">
                <a:latin typeface="Times New Roman"/>
                <a:cs typeface="Times New Roman"/>
              </a:rPr>
              <a:t>will  </a:t>
            </a:r>
            <a:r>
              <a:rPr sz="769" dirty="0">
                <a:latin typeface="Times New Roman"/>
                <a:cs typeface="Times New Roman"/>
              </a:rPr>
              <a:t>be </a:t>
            </a:r>
            <a:r>
              <a:rPr sz="769" spc="-3" dirty="0">
                <a:latin typeface="Times New Roman"/>
                <a:cs typeface="Times New Roman"/>
              </a:rPr>
              <a:t>covered </a:t>
            </a:r>
            <a:r>
              <a:rPr sz="769" dirty="0">
                <a:latin typeface="Times New Roman"/>
                <a:cs typeface="Times New Roman"/>
              </a:rPr>
              <a:t>in the</a:t>
            </a:r>
            <a:r>
              <a:rPr sz="769" spc="-6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course.</a:t>
            </a:r>
            <a:endParaRPr sz="769">
              <a:latin typeface="Times New Roman"/>
              <a:cs typeface="Times New Roman"/>
            </a:endParaRPr>
          </a:p>
          <a:p>
            <a:pPr>
              <a:spcBef>
                <a:spcPts val="29"/>
              </a:spcBef>
            </a:pPr>
            <a:endParaRPr sz="769">
              <a:latin typeface="Times New Roman"/>
              <a:cs typeface="Times New Roman"/>
            </a:endParaRPr>
          </a:p>
          <a:p>
            <a:pPr marL="300752" indent="-146103"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Fundamentals </a:t>
            </a:r>
            <a:r>
              <a:rPr sz="769" dirty="0">
                <a:latin typeface="Times New Roman"/>
                <a:cs typeface="Times New Roman"/>
              </a:rPr>
              <a:t>of Statistical </a:t>
            </a:r>
            <a:r>
              <a:rPr sz="769" spc="-3" dirty="0">
                <a:latin typeface="Times New Roman"/>
                <a:cs typeface="Times New Roman"/>
              </a:rPr>
              <a:t>Signal Processing: Estimation Theory, </a:t>
            </a:r>
            <a:r>
              <a:rPr sz="769" spc="6" dirty="0">
                <a:latin typeface="Times New Roman"/>
                <a:cs typeface="Times New Roman"/>
              </a:rPr>
              <a:t>by </a:t>
            </a:r>
            <a:r>
              <a:rPr sz="769" dirty="0">
                <a:latin typeface="Times New Roman"/>
                <a:cs typeface="Times New Roman"/>
              </a:rPr>
              <a:t>Steven </a:t>
            </a:r>
            <a:r>
              <a:rPr sz="769" spc="-3" dirty="0">
                <a:latin typeface="Times New Roman"/>
                <a:cs typeface="Times New Roman"/>
              </a:rPr>
              <a:t>M.</a:t>
            </a:r>
            <a:r>
              <a:rPr sz="769" spc="51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Kay.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10"/>
              </a:spcBef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Statistical Signal Processing, </a:t>
            </a:r>
            <a:r>
              <a:rPr sz="769" spc="6" dirty="0">
                <a:latin typeface="Times New Roman"/>
                <a:cs typeface="Times New Roman"/>
              </a:rPr>
              <a:t>by </a:t>
            </a:r>
            <a:r>
              <a:rPr sz="769" dirty="0">
                <a:latin typeface="Times New Roman"/>
                <a:cs typeface="Times New Roman"/>
              </a:rPr>
              <a:t>Don </a:t>
            </a:r>
            <a:r>
              <a:rPr sz="769" spc="-3" dirty="0">
                <a:latin typeface="Times New Roman"/>
                <a:cs typeface="Times New Roman"/>
              </a:rPr>
              <a:t>H.</a:t>
            </a:r>
            <a:r>
              <a:rPr sz="769" spc="-13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Johnson.</a:t>
            </a:r>
            <a:endParaRPr sz="769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2472" y="4123347"/>
            <a:ext cx="2859196" cy="126585"/>
          </a:xfrm>
          <a:prstGeom prst="rect">
            <a:avLst/>
          </a:prstGeom>
        </p:spPr>
        <p:txBody>
          <a:bodyPr vert="horz" wrap="square" lIns="0" tIns="8140" rIns="0" bIns="0" rtlCol="0">
            <a:spAutoFit/>
          </a:bodyPr>
          <a:lstStyle/>
          <a:p>
            <a:pPr marL="8139">
              <a:spcBef>
                <a:spcPts val="64"/>
              </a:spcBef>
            </a:pPr>
            <a:r>
              <a:rPr sz="769" spc="-3" dirty="0">
                <a:latin typeface="Times New Roman"/>
                <a:cs typeface="Times New Roman"/>
              </a:rPr>
              <a:t>COURSE HOURS PER </a:t>
            </a:r>
            <a:r>
              <a:rPr sz="769" dirty="0">
                <a:latin typeface="Times New Roman"/>
                <a:cs typeface="Times New Roman"/>
              </a:rPr>
              <a:t>WEEK: 2 hours of </a:t>
            </a:r>
            <a:r>
              <a:rPr sz="769" spc="-3" dirty="0">
                <a:latin typeface="Times New Roman"/>
                <a:cs typeface="Times New Roman"/>
              </a:rPr>
              <a:t>lecture and </a:t>
            </a:r>
            <a:r>
              <a:rPr sz="769" dirty="0">
                <a:latin typeface="Times New Roman"/>
                <a:cs typeface="Times New Roman"/>
              </a:rPr>
              <a:t>1 hour of</a:t>
            </a:r>
            <a:r>
              <a:rPr sz="769" spc="19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tutorial</a:t>
            </a:r>
            <a:endParaRPr sz="769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52472" y="4538734"/>
            <a:ext cx="3691924" cy="689945"/>
          </a:xfrm>
          <a:prstGeom prst="rect">
            <a:avLst/>
          </a:prstGeom>
        </p:spPr>
        <p:txBody>
          <a:bodyPr vert="horz" wrap="square" lIns="0" tIns="8140" rIns="0" bIns="0" rtlCol="0">
            <a:spAutoFit/>
          </a:bodyPr>
          <a:lstStyle/>
          <a:p>
            <a:pPr marL="8139" marR="3256" algn="just">
              <a:lnSpc>
                <a:spcPct val="143900"/>
              </a:lnSpc>
              <a:spcBef>
                <a:spcPts val="64"/>
              </a:spcBef>
            </a:pPr>
            <a:r>
              <a:rPr sz="769" spc="-3" dirty="0">
                <a:latin typeface="Times New Roman"/>
                <a:cs typeface="Times New Roman"/>
              </a:rPr>
              <a:t>GRADING: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class participation, homework assignments and computer project </a:t>
            </a:r>
            <a:r>
              <a:rPr sz="769" dirty="0">
                <a:latin typeface="Times New Roman"/>
                <a:cs typeface="Times New Roman"/>
              </a:rPr>
              <a:t>are </a:t>
            </a:r>
            <a:r>
              <a:rPr sz="769" spc="-3" dirty="0">
                <a:latin typeface="Times New Roman"/>
                <a:cs typeface="Times New Roman"/>
              </a:rPr>
              <a:t>an  integral and </a:t>
            </a:r>
            <a:r>
              <a:rPr sz="769" dirty="0">
                <a:latin typeface="Times New Roman"/>
                <a:cs typeface="Times New Roman"/>
              </a:rPr>
              <a:t>mandatory </a:t>
            </a:r>
            <a:r>
              <a:rPr sz="769" spc="-3" dirty="0">
                <a:latin typeface="Times New Roman"/>
                <a:cs typeface="Times New Roman"/>
              </a:rPr>
              <a:t>part </a:t>
            </a:r>
            <a:r>
              <a:rPr sz="769" dirty="0">
                <a:latin typeface="Times New Roman"/>
                <a:cs typeface="Times New Roman"/>
              </a:rPr>
              <a:t>of the </a:t>
            </a:r>
            <a:r>
              <a:rPr sz="769" spc="-3" dirty="0">
                <a:latin typeface="Times New Roman"/>
                <a:cs typeface="Times New Roman"/>
              </a:rPr>
              <a:t>course. However, </a:t>
            </a:r>
            <a:r>
              <a:rPr sz="769" dirty="0">
                <a:latin typeface="Times New Roman"/>
                <a:cs typeface="Times New Roman"/>
              </a:rPr>
              <a:t>the student must submit </a:t>
            </a:r>
            <a:r>
              <a:rPr sz="769" spc="-3" dirty="0">
                <a:latin typeface="Times New Roman"/>
                <a:cs typeface="Times New Roman"/>
              </a:rPr>
              <a:t>all homework  (with grade </a:t>
            </a:r>
            <a:r>
              <a:rPr sz="769" dirty="0">
                <a:latin typeface="Times New Roman"/>
                <a:cs typeface="Times New Roman"/>
              </a:rPr>
              <a:t>5%) </a:t>
            </a:r>
            <a:r>
              <a:rPr sz="769" spc="-3" dirty="0">
                <a:latin typeface="Times New Roman"/>
                <a:cs typeface="Times New Roman"/>
              </a:rPr>
              <a:t>and </a:t>
            </a:r>
            <a:r>
              <a:rPr sz="769" dirty="0">
                <a:latin typeface="Times New Roman"/>
                <a:cs typeface="Times New Roman"/>
              </a:rPr>
              <a:t>computer </a:t>
            </a:r>
            <a:r>
              <a:rPr sz="769" spc="-3" dirty="0">
                <a:latin typeface="Times New Roman"/>
                <a:cs typeface="Times New Roman"/>
              </a:rPr>
              <a:t>projects (with grade 5%). Quizzes </a:t>
            </a:r>
            <a:r>
              <a:rPr sz="769" dirty="0">
                <a:latin typeface="Times New Roman"/>
                <a:cs typeface="Times New Roman"/>
              </a:rPr>
              <a:t>with </a:t>
            </a:r>
            <a:r>
              <a:rPr sz="769" spc="-3" dirty="0">
                <a:latin typeface="Times New Roman"/>
                <a:cs typeface="Times New Roman"/>
              </a:rPr>
              <a:t>grade </a:t>
            </a:r>
            <a:r>
              <a:rPr sz="769" dirty="0">
                <a:latin typeface="Times New Roman"/>
                <a:cs typeface="Times New Roman"/>
              </a:rPr>
              <a:t>30% </a:t>
            </a:r>
            <a:r>
              <a:rPr sz="769" spc="-3" dirty="0">
                <a:latin typeface="Times New Roman"/>
                <a:cs typeface="Times New Roman"/>
              </a:rPr>
              <a:t>and then  final grade will </a:t>
            </a:r>
            <a:r>
              <a:rPr sz="769" dirty="0">
                <a:latin typeface="Times New Roman"/>
                <a:cs typeface="Times New Roman"/>
              </a:rPr>
              <a:t>be </a:t>
            </a:r>
            <a:r>
              <a:rPr sz="769" spc="-3" dirty="0">
                <a:latin typeface="Times New Roman"/>
                <a:cs typeface="Times New Roman"/>
              </a:rPr>
              <a:t>40%.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final </a:t>
            </a:r>
            <a:r>
              <a:rPr sz="769" dirty="0">
                <a:latin typeface="Times New Roman"/>
                <a:cs typeface="Times New Roman"/>
              </a:rPr>
              <a:t>exam will be</a:t>
            </a:r>
            <a:r>
              <a:rPr sz="769" spc="16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60%</a:t>
            </a:r>
            <a:endParaRPr sz="769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52472" y="5511471"/>
            <a:ext cx="3691924" cy="519924"/>
          </a:xfrm>
          <a:prstGeom prst="rect">
            <a:avLst/>
          </a:prstGeom>
        </p:spPr>
        <p:txBody>
          <a:bodyPr vert="horz" wrap="square" lIns="0" tIns="8547" rIns="0" bIns="0" rtlCol="0">
            <a:spAutoFit/>
          </a:bodyPr>
          <a:lstStyle/>
          <a:p>
            <a:pPr marL="8139" marR="3256" algn="just">
              <a:lnSpc>
                <a:spcPct val="143800"/>
              </a:lnSpc>
              <a:spcBef>
                <a:spcPts val="67"/>
              </a:spcBef>
            </a:pPr>
            <a:r>
              <a:rPr sz="769" spc="-3" dirty="0">
                <a:latin typeface="Times New Roman"/>
                <a:cs typeface="Times New Roman"/>
              </a:rPr>
              <a:t>CLASS</a:t>
            </a:r>
            <a:r>
              <a:rPr sz="769" spc="-22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MOODS:</a:t>
            </a:r>
            <a:r>
              <a:rPr sz="769" spc="-22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To</a:t>
            </a:r>
            <a:r>
              <a:rPr sz="769" spc="-19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create</a:t>
            </a:r>
            <a:r>
              <a:rPr sz="769" spc="-26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a</a:t>
            </a:r>
            <a:r>
              <a:rPr sz="769" spc="-19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class</a:t>
            </a:r>
            <a:r>
              <a:rPr sz="769" spc="-22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filling</a:t>
            </a:r>
            <a:r>
              <a:rPr sz="769" spc="-22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with</a:t>
            </a:r>
            <a:r>
              <a:rPr sz="769" spc="-22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knowledge</a:t>
            </a:r>
            <a:r>
              <a:rPr sz="769" spc="-19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and</a:t>
            </a:r>
            <a:r>
              <a:rPr sz="769" spc="-26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pleasure</a:t>
            </a:r>
            <a:r>
              <a:rPr sz="769" spc="-22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for</a:t>
            </a:r>
            <a:r>
              <a:rPr sz="769" spc="-19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all</a:t>
            </a:r>
            <a:r>
              <a:rPr sz="769" spc="-22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students,</a:t>
            </a:r>
            <a:r>
              <a:rPr sz="769" spc="-22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please  follow these </a:t>
            </a:r>
            <a:r>
              <a:rPr sz="769" spc="-3" dirty="0">
                <a:latin typeface="Times New Roman"/>
                <a:cs typeface="Times New Roman"/>
              </a:rPr>
              <a:t>activities; </a:t>
            </a:r>
            <a:r>
              <a:rPr sz="769" dirty="0">
                <a:latin typeface="Times New Roman"/>
                <a:cs typeface="Times New Roman"/>
              </a:rPr>
              <a:t>be </a:t>
            </a:r>
            <a:r>
              <a:rPr sz="769" spc="-3" dirty="0">
                <a:latin typeface="Times New Roman"/>
                <a:cs typeface="Times New Roman"/>
              </a:rPr>
              <a:t>punctual, </a:t>
            </a:r>
            <a:r>
              <a:rPr sz="769" dirty="0">
                <a:latin typeface="Times New Roman"/>
                <a:cs typeface="Times New Roman"/>
              </a:rPr>
              <a:t>do not speak with </a:t>
            </a:r>
            <a:r>
              <a:rPr sz="769" spc="-3" dirty="0">
                <a:latin typeface="Times New Roman"/>
                <a:cs typeface="Times New Roman"/>
              </a:rPr>
              <a:t>your friend/neighbor </a:t>
            </a:r>
            <a:r>
              <a:rPr sz="769" dirty="0">
                <a:latin typeface="Times New Roman"/>
                <a:cs typeface="Times New Roman"/>
              </a:rPr>
              <a:t>to </a:t>
            </a:r>
            <a:r>
              <a:rPr sz="769" spc="-3" dirty="0">
                <a:latin typeface="Times New Roman"/>
                <a:cs typeface="Times New Roman"/>
              </a:rPr>
              <a:t>avoid </a:t>
            </a:r>
            <a:r>
              <a:rPr sz="769" spc="3" dirty="0">
                <a:latin typeface="Times New Roman"/>
                <a:cs typeface="Times New Roman"/>
              </a:rPr>
              <a:t>any  </a:t>
            </a:r>
            <a:r>
              <a:rPr sz="769" dirty="0">
                <a:latin typeface="Times New Roman"/>
                <a:cs typeface="Times New Roman"/>
              </a:rPr>
              <a:t>possible </a:t>
            </a:r>
            <a:r>
              <a:rPr sz="769" spc="-3" dirty="0">
                <a:latin typeface="Times New Roman"/>
                <a:cs typeface="Times New Roman"/>
              </a:rPr>
              <a:t>disturbance, and </a:t>
            </a:r>
            <a:r>
              <a:rPr sz="769" dirty="0">
                <a:latin typeface="Times New Roman"/>
                <a:cs typeface="Times New Roman"/>
              </a:rPr>
              <a:t>turn </a:t>
            </a:r>
            <a:r>
              <a:rPr sz="769" spc="-6" dirty="0">
                <a:latin typeface="Times New Roman"/>
                <a:cs typeface="Times New Roman"/>
              </a:rPr>
              <a:t>your </a:t>
            </a:r>
            <a:r>
              <a:rPr sz="769" dirty="0">
                <a:latin typeface="Times New Roman"/>
                <a:cs typeface="Times New Roman"/>
              </a:rPr>
              <a:t>mobile off </a:t>
            </a:r>
            <a:r>
              <a:rPr sz="769" spc="-3" dirty="0">
                <a:latin typeface="Times New Roman"/>
                <a:cs typeface="Times New Roman"/>
              </a:rPr>
              <a:t>(or, at switch </a:t>
            </a:r>
            <a:r>
              <a:rPr sz="769" dirty="0">
                <a:latin typeface="Times New Roman"/>
                <a:cs typeface="Times New Roman"/>
              </a:rPr>
              <a:t>it to </a:t>
            </a:r>
            <a:r>
              <a:rPr sz="769" spc="-3" dirty="0">
                <a:latin typeface="Times New Roman"/>
                <a:cs typeface="Times New Roman"/>
              </a:rPr>
              <a:t>vibration</a:t>
            </a:r>
            <a:r>
              <a:rPr sz="769" spc="58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mode).</a:t>
            </a:r>
            <a:endParaRPr sz="769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951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1"/>
            <a:ext cx="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2</a:t>
            </a:r>
            <a:endParaRPr sz="705"/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52472" y="804726"/>
            <a:ext cx="2053330" cy="2399259"/>
          </a:xfrm>
          <a:prstGeom prst="rect">
            <a:avLst/>
          </a:prstGeom>
        </p:spPr>
        <p:txBody>
          <a:bodyPr vert="horz" wrap="square" lIns="0" tIns="8140" rIns="0" bIns="0" rtlCol="0">
            <a:spAutoFit/>
          </a:bodyPr>
          <a:lstStyle/>
          <a:p>
            <a:pPr marL="8139">
              <a:spcBef>
                <a:spcPts val="64"/>
              </a:spcBef>
            </a:pPr>
            <a:r>
              <a:rPr sz="769" b="1" u="heavy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Syllabus:</a:t>
            </a:r>
            <a:endParaRPr sz="769">
              <a:latin typeface="Times New Roman"/>
              <a:cs typeface="Times New Roman"/>
            </a:endParaRPr>
          </a:p>
          <a:p>
            <a:pPr>
              <a:spcBef>
                <a:spcPts val="13"/>
              </a:spcBef>
            </a:pP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3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Introduction </a:t>
            </a:r>
            <a:r>
              <a:rPr sz="769" dirty="0">
                <a:latin typeface="Times New Roman"/>
                <a:cs typeface="Times New Roman"/>
              </a:rPr>
              <a:t>of </a:t>
            </a:r>
            <a:r>
              <a:rPr sz="769" spc="-3" dirty="0">
                <a:latin typeface="Times New Roman"/>
                <a:cs typeface="Times New Roman"/>
              </a:rPr>
              <a:t>Statistical Signal</a:t>
            </a:r>
            <a:r>
              <a:rPr sz="769" spc="35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Processing.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7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Detection </a:t>
            </a:r>
            <a:r>
              <a:rPr sz="769" dirty="0">
                <a:latin typeface="Times New Roman"/>
                <a:cs typeface="Times New Roman"/>
              </a:rPr>
              <a:t>Theory </a:t>
            </a:r>
            <a:r>
              <a:rPr sz="769" spc="-3" dirty="0">
                <a:latin typeface="Times New Roman"/>
                <a:cs typeface="Times New Roman"/>
              </a:rPr>
              <a:t>and </a:t>
            </a:r>
            <a:r>
              <a:rPr sz="769" dirty="0">
                <a:latin typeface="Times New Roman"/>
                <a:cs typeface="Times New Roman"/>
              </a:rPr>
              <a:t>Estimation</a:t>
            </a:r>
            <a:r>
              <a:rPr sz="769" spc="-19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Theory.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1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Bayesian Detector.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7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Hypothesis </a:t>
            </a:r>
            <a:r>
              <a:rPr sz="769" dirty="0">
                <a:latin typeface="Times New Roman"/>
                <a:cs typeface="Times New Roman"/>
              </a:rPr>
              <a:t>Testing.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1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dirty="0">
                <a:latin typeface="Times New Roman"/>
                <a:cs typeface="Times New Roman"/>
              </a:rPr>
              <a:t>Maximum </a:t>
            </a:r>
            <a:r>
              <a:rPr sz="769" spc="-3" dirty="0">
                <a:latin typeface="Times New Roman"/>
                <a:cs typeface="Times New Roman"/>
              </a:rPr>
              <a:t>Likelihood (ML)</a:t>
            </a:r>
            <a:r>
              <a:rPr sz="769" spc="6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Detector.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7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dirty="0">
                <a:latin typeface="Times New Roman"/>
                <a:cs typeface="Times New Roman"/>
              </a:rPr>
              <a:t>Maximum a </a:t>
            </a:r>
            <a:r>
              <a:rPr sz="769" spc="-3" dirty="0">
                <a:latin typeface="Times New Roman"/>
                <a:cs typeface="Times New Roman"/>
              </a:rPr>
              <a:t>posterior Probability</a:t>
            </a:r>
            <a:r>
              <a:rPr sz="769" spc="-19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(MAP).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1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Neyman-Pearson </a:t>
            </a:r>
            <a:r>
              <a:rPr sz="769" dirty="0">
                <a:latin typeface="Times New Roman"/>
                <a:cs typeface="Times New Roman"/>
              </a:rPr>
              <a:t>Detector.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7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dirty="0">
                <a:latin typeface="Times New Roman"/>
                <a:cs typeface="Times New Roman"/>
              </a:rPr>
              <a:t>Maximum </a:t>
            </a:r>
            <a:r>
              <a:rPr sz="769" spc="-3" dirty="0">
                <a:latin typeface="Times New Roman"/>
                <a:cs typeface="Times New Roman"/>
              </a:rPr>
              <a:t>Likelihood (ML)</a:t>
            </a:r>
            <a:r>
              <a:rPr sz="769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Estimator.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1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dirty="0">
                <a:latin typeface="Times New Roman"/>
                <a:cs typeface="Times New Roman"/>
              </a:rPr>
              <a:t>Minimum </a:t>
            </a:r>
            <a:r>
              <a:rPr sz="769" spc="-3" dirty="0">
                <a:latin typeface="Times New Roman"/>
                <a:cs typeface="Times New Roman"/>
              </a:rPr>
              <a:t>Mean Square Estimator</a:t>
            </a:r>
            <a:r>
              <a:rPr sz="769" spc="-10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(MMSE).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7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Linear Least </a:t>
            </a:r>
            <a:r>
              <a:rPr sz="769" dirty="0">
                <a:latin typeface="Times New Roman"/>
                <a:cs typeface="Times New Roman"/>
              </a:rPr>
              <a:t>Square</a:t>
            </a:r>
            <a:r>
              <a:rPr sz="769" spc="-3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Estimator.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1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Kalman Filtering.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7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Cramer-Rao</a:t>
            </a:r>
            <a:r>
              <a:rPr sz="769" spc="3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Bound.</a:t>
            </a:r>
            <a:endParaRPr sz="769">
              <a:latin typeface="Times New Roman"/>
              <a:cs typeface="Times New Roman"/>
            </a:endParaRPr>
          </a:p>
          <a:p>
            <a:pPr marL="300752" indent="-146103">
              <a:spcBef>
                <a:spcPts val="401"/>
              </a:spcBef>
              <a:buFont typeface="Times New Roman"/>
              <a:buAutoNum type="arabicPeriod"/>
              <a:tabLst>
                <a:tab pos="301159" algn="l"/>
              </a:tabLst>
            </a:pPr>
            <a:r>
              <a:rPr sz="769" spc="-3" dirty="0">
                <a:latin typeface="Times New Roman"/>
                <a:cs typeface="Times New Roman"/>
              </a:rPr>
              <a:t>Recursive</a:t>
            </a:r>
            <a:r>
              <a:rPr sz="769" spc="-6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Estimation.</a:t>
            </a:r>
            <a:endParaRPr sz="769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267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52471" y="568338"/>
            <a:ext cx="3692331" cy="263410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154649">
              <a:spcBef>
                <a:spcPts val="61"/>
              </a:spcBef>
            </a:pPr>
            <a:r>
              <a:rPr sz="1025" b="1" dirty="0">
                <a:latin typeface="Times New Roman"/>
                <a:cs typeface="Times New Roman"/>
              </a:rPr>
              <a:t>1. </a:t>
            </a:r>
            <a:r>
              <a:rPr sz="1025" b="1" spc="-3" dirty="0">
                <a:latin typeface="Times New Roman"/>
                <a:cs typeface="Times New Roman"/>
              </a:rPr>
              <a:t>Introduction </a:t>
            </a:r>
            <a:r>
              <a:rPr sz="1025" b="1" spc="3" dirty="0">
                <a:latin typeface="Times New Roman"/>
                <a:cs typeface="Times New Roman"/>
              </a:rPr>
              <a:t>of </a:t>
            </a:r>
            <a:r>
              <a:rPr sz="1025" b="1" spc="-3" dirty="0">
                <a:latin typeface="Times New Roman"/>
                <a:cs typeface="Times New Roman"/>
              </a:rPr>
              <a:t>Statistical Signal</a:t>
            </a:r>
            <a:r>
              <a:rPr sz="1025" b="1" spc="-141" dirty="0">
                <a:latin typeface="Times New Roman"/>
                <a:cs typeface="Times New Roman"/>
              </a:rPr>
              <a:t> </a:t>
            </a:r>
            <a:r>
              <a:rPr sz="1025" b="1" spc="-3" dirty="0">
                <a:latin typeface="Times New Roman"/>
                <a:cs typeface="Times New Roman"/>
              </a:rPr>
              <a:t>Processing.</a:t>
            </a:r>
            <a:endParaRPr sz="1025">
              <a:latin typeface="Times New Roman"/>
              <a:cs typeface="Times New Roman"/>
            </a:endParaRPr>
          </a:p>
          <a:p>
            <a:pPr marL="8139" marR="6105">
              <a:lnSpc>
                <a:spcPct val="109200"/>
              </a:lnSpc>
              <a:spcBef>
                <a:spcPts val="977"/>
              </a:spcBef>
            </a:pPr>
            <a:r>
              <a:rPr sz="769" spc="-6" dirty="0">
                <a:latin typeface="Times New Roman"/>
                <a:cs typeface="Times New Roman"/>
              </a:rPr>
              <a:t>In </a:t>
            </a:r>
            <a:r>
              <a:rPr sz="769" spc="-3" dirty="0">
                <a:latin typeface="Times New Roman"/>
                <a:cs typeface="Times New Roman"/>
              </a:rPr>
              <a:t>general, </a:t>
            </a:r>
            <a:r>
              <a:rPr sz="769" dirty="0">
                <a:latin typeface="Times New Roman"/>
                <a:cs typeface="Times New Roman"/>
              </a:rPr>
              <a:t>every </a:t>
            </a:r>
            <a:r>
              <a:rPr sz="769" spc="-3" dirty="0">
                <a:latin typeface="Times New Roman"/>
                <a:cs typeface="Times New Roman"/>
              </a:rPr>
              <a:t>statistical signal processing </a:t>
            </a:r>
            <a:r>
              <a:rPr sz="769" dirty="0">
                <a:latin typeface="Times New Roman"/>
                <a:cs typeface="Times New Roman"/>
              </a:rPr>
              <a:t>problem </a:t>
            </a:r>
            <a:r>
              <a:rPr sz="769" spc="-3" dirty="0">
                <a:latin typeface="Times New Roman"/>
                <a:cs typeface="Times New Roman"/>
              </a:rPr>
              <a:t>has </a:t>
            </a:r>
            <a:r>
              <a:rPr sz="769" dirty="0">
                <a:latin typeface="Times New Roman"/>
                <a:cs typeface="Times New Roman"/>
              </a:rPr>
              <a:t>a number of </a:t>
            </a:r>
            <a:r>
              <a:rPr sz="769" spc="-3" dirty="0">
                <a:latin typeface="Times New Roman"/>
                <a:cs typeface="Times New Roman"/>
              </a:rPr>
              <a:t>essential elements,  which we </a:t>
            </a:r>
            <a:r>
              <a:rPr sz="769" dirty="0">
                <a:latin typeface="Times New Roman"/>
                <a:cs typeface="Times New Roman"/>
              </a:rPr>
              <a:t>list</a:t>
            </a:r>
            <a:r>
              <a:rPr sz="769" spc="-3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below:</a:t>
            </a:r>
            <a:endParaRPr sz="769">
              <a:latin typeface="Times New Roman"/>
              <a:cs typeface="Times New Roman"/>
            </a:endParaRPr>
          </a:p>
          <a:p>
            <a:pPr marL="8139">
              <a:spcBef>
                <a:spcPts val="615"/>
              </a:spcBef>
            </a:pPr>
            <a:r>
              <a:rPr sz="769" spc="-3" dirty="0">
                <a:latin typeface="Times New Roman"/>
                <a:cs typeface="Times New Roman"/>
              </a:rPr>
              <a:t>MEASUREMENT: One </a:t>
            </a:r>
            <a:r>
              <a:rPr sz="769" dirty="0">
                <a:latin typeface="Times New Roman"/>
                <a:cs typeface="Times New Roman"/>
              </a:rPr>
              <a:t>normally </a:t>
            </a:r>
            <a:r>
              <a:rPr sz="769" spc="-3" dirty="0">
                <a:latin typeface="Times New Roman"/>
                <a:cs typeface="Times New Roman"/>
              </a:rPr>
              <a:t>measured </a:t>
            </a:r>
            <a:r>
              <a:rPr sz="769" dirty="0">
                <a:latin typeface="Times New Roman"/>
                <a:cs typeface="Times New Roman"/>
              </a:rPr>
              <a:t>a quantity (or </a:t>
            </a:r>
            <a:r>
              <a:rPr sz="769" spc="-3" dirty="0">
                <a:latin typeface="Times New Roman"/>
                <a:cs typeface="Times New Roman"/>
              </a:rPr>
              <a:t>more), </a:t>
            </a:r>
            <a:r>
              <a:rPr sz="769" dirty="0">
                <a:latin typeface="Times New Roman"/>
                <a:cs typeface="Times New Roman"/>
              </a:rPr>
              <a:t>say </a:t>
            </a:r>
            <a:r>
              <a:rPr sz="769" i="1" spc="-3" dirty="0">
                <a:latin typeface="Times New Roman"/>
                <a:cs typeface="Times New Roman"/>
              </a:rPr>
              <a:t>x</a:t>
            </a:r>
            <a:r>
              <a:rPr sz="769" spc="-3" dirty="0">
                <a:latin typeface="Times New Roman"/>
                <a:cs typeface="Times New Roman"/>
              </a:rPr>
              <a:t>, </a:t>
            </a:r>
            <a:r>
              <a:rPr sz="769" dirty="0">
                <a:latin typeface="Times New Roman"/>
                <a:cs typeface="Times New Roman"/>
              </a:rPr>
              <a:t>which </a:t>
            </a:r>
            <a:r>
              <a:rPr sz="769" spc="-3" dirty="0">
                <a:latin typeface="Times New Roman"/>
                <a:cs typeface="Times New Roman"/>
              </a:rPr>
              <a:t>is measured</a:t>
            </a:r>
            <a:r>
              <a:rPr sz="769" spc="6" dirty="0">
                <a:latin typeface="Times New Roman"/>
                <a:cs typeface="Times New Roman"/>
              </a:rPr>
              <a:t> </a:t>
            </a:r>
            <a:r>
              <a:rPr sz="769" i="1" dirty="0">
                <a:latin typeface="Times New Roman"/>
                <a:cs typeface="Times New Roman"/>
              </a:rPr>
              <a:t>N</a:t>
            </a:r>
            <a:endParaRPr sz="769">
              <a:latin typeface="Times New Roman"/>
              <a:cs typeface="Times New Roman"/>
            </a:endParaRPr>
          </a:p>
          <a:p>
            <a:pPr marL="8139">
              <a:spcBef>
                <a:spcPts val="103"/>
              </a:spcBef>
            </a:pPr>
            <a:r>
              <a:rPr sz="769" dirty="0">
                <a:latin typeface="Times New Roman"/>
                <a:cs typeface="Times New Roman"/>
              </a:rPr>
              <a:t>times. </a:t>
            </a:r>
            <a:r>
              <a:rPr sz="769" spc="-3" dirty="0">
                <a:latin typeface="Times New Roman"/>
                <a:cs typeface="Times New Roman"/>
              </a:rPr>
              <a:t>Hence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vector </a:t>
            </a:r>
            <a:r>
              <a:rPr sz="769" spc="-170" dirty="0">
                <a:latin typeface="Arial Black"/>
                <a:cs typeface="Arial Black"/>
              </a:rPr>
              <a:t>𝑥 </a:t>
            </a:r>
            <a:r>
              <a:rPr sz="769" spc="64" dirty="0">
                <a:latin typeface="Arial Black"/>
                <a:cs typeface="Arial Black"/>
              </a:rPr>
              <a:t>=</a:t>
            </a:r>
            <a:r>
              <a:rPr sz="769" spc="-135" dirty="0">
                <a:latin typeface="Arial Black"/>
                <a:cs typeface="Arial Black"/>
              </a:rPr>
              <a:t> </a:t>
            </a:r>
            <a:r>
              <a:rPr sz="769" spc="-70" dirty="0">
                <a:latin typeface="Arial Black"/>
                <a:cs typeface="Arial Black"/>
              </a:rPr>
              <a:t>{𝑥</a:t>
            </a:r>
            <a:r>
              <a:rPr sz="1154" spc="-106" baseline="2314" dirty="0">
                <a:latin typeface="Arial Black"/>
                <a:cs typeface="Arial Black"/>
              </a:rPr>
              <a:t>[</a:t>
            </a:r>
            <a:r>
              <a:rPr sz="769" spc="-70" dirty="0">
                <a:latin typeface="Arial Black"/>
                <a:cs typeface="Arial Black"/>
              </a:rPr>
              <a:t>1</a:t>
            </a:r>
            <a:r>
              <a:rPr sz="1154" spc="-106" baseline="2314" dirty="0">
                <a:latin typeface="Arial Black"/>
                <a:cs typeface="Arial Black"/>
              </a:rPr>
              <a:t>]</a:t>
            </a:r>
            <a:r>
              <a:rPr sz="769" spc="-70" dirty="0">
                <a:latin typeface="Arial Black"/>
                <a:cs typeface="Arial Black"/>
              </a:rPr>
              <a:t>, </a:t>
            </a:r>
            <a:r>
              <a:rPr sz="769" spc="-80" dirty="0">
                <a:latin typeface="Arial Black"/>
                <a:cs typeface="Arial Black"/>
              </a:rPr>
              <a:t>𝑥</a:t>
            </a:r>
            <a:r>
              <a:rPr sz="1154" spc="-120" baseline="2314" dirty="0">
                <a:latin typeface="Arial Black"/>
                <a:cs typeface="Arial Black"/>
              </a:rPr>
              <a:t>[</a:t>
            </a:r>
            <a:r>
              <a:rPr sz="769" spc="-80" dirty="0">
                <a:latin typeface="Arial Black"/>
                <a:cs typeface="Arial Black"/>
              </a:rPr>
              <a:t>2</a:t>
            </a:r>
            <a:r>
              <a:rPr sz="1154" spc="-120" baseline="2314" dirty="0">
                <a:latin typeface="Arial Black"/>
                <a:cs typeface="Arial Black"/>
              </a:rPr>
              <a:t>]</a:t>
            </a:r>
            <a:r>
              <a:rPr sz="769" spc="-80" dirty="0">
                <a:latin typeface="Arial Black"/>
                <a:cs typeface="Arial Black"/>
              </a:rPr>
              <a:t>, </a:t>
            </a:r>
            <a:r>
              <a:rPr sz="769" spc="-192" dirty="0">
                <a:latin typeface="Arial Black"/>
                <a:cs typeface="Arial Black"/>
              </a:rPr>
              <a:t>… </a:t>
            </a:r>
            <a:r>
              <a:rPr sz="769" spc="-99" dirty="0">
                <a:latin typeface="Arial Black"/>
                <a:cs typeface="Arial Black"/>
              </a:rPr>
              <a:t>, </a:t>
            </a:r>
            <a:r>
              <a:rPr sz="769" spc="-42" dirty="0">
                <a:latin typeface="Arial Black"/>
                <a:cs typeface="Arial Black"/>
              </a:rPr>
              <a:t>𝑥[𝑁]} </a:t>
            </a:r>
            <a:r>
              <a:rPr sz="769" spc="-3" dirty="0">
                <a:latin typeface="Times New Roman"/>
                <a:cs typeface="Times New Roman"/>
              </a:rPr>
              <a:t>represents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data.</a:t>
            </a:r>
            <a:endParaRPr sz="769">
              <a:latin typeface="Times New Roman"/>
              <a:cs typeface="Times New Roman"/>
            </a:endParaRPr>
          </a:p>
          <a:p>
            <a:pPr marL="8139" marR="4884" algn="just">
              <a:lnSpc>
                <a:spcPct val="110600"/>
              </a:lnSpc>
              <a:spcBef>
                <a:spcPts val="522"/>
              </a:spcBef>
            </a:pPr>
            <a:r>
              <a:rPr sz="769" spc="-3" dirty="0">
                <a:latin typeface="Times New Roman"/>
                <a:cs typeface="Times New Roman"/>
              </a:rPr>
              <a:t>MODELING: </a:t>
            </a:r>
            <a:r>
              <a:rPr sz="769" dirty="0">
                <a:latin typeface="Times New Roman"/>
                <a:cs typeface="Times New Roman"/>
              </a:rPr>
              <a:t>This </a:t>
            </a:r>
            <a:r>
              <a:rPr sz="769" spc="-3" dirty="0">
                <a:latin typeface="Times New Roman"/>
                <a:cs typeface="Times New Roman"/>
              </a:rPr>
              <a:t>gives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statistical </a:t>
            </a:r>
            <a:r>
              <a:rPr sz="769" dirty="0">
                <a:latin typeface="Times New Roman"/>
                <a:cs typeface="Times New Roman"/>
              </a:rPr>
              <a:t>model that </a:t>
            </a:r>
            <a:r>
              <a:rPr sz="769" spc="-3" dirty="0">
                <a:latin typeface="Times New Roman"/>
                <a:cs typeface="Times New Roman"/>
              </a:rPr>
              <a:t>describes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relation between </a:t>
            </a:r>
            <a:r>
              <a:rPr sz="769" dirty="0">
                <a:latin typeface="Times New Roman"/>
                <a:cs typeface="Times New Roman"/>
              </a:rPr>
              <a:t>the  </a:t>
            </a:r>
            <a:r>
              <a:rPr sz="769" spc="-3" dirty="0">
                <a:latin typeface="Times New Roman"/>
                <a:cs typeface="Times New Roman"/>
              </a:rPr>
              <a:t>underlying </a:t>
            </a:r>
            <a:r>
              <a:rPr sz="769" dirty="0">
                <a:latin typeface="Times New Roman"/>
                <a:cs typeface="Times New Roman"/>
              </a:rPr>
              <a:t>quantities, normally parameters’ vector </a:t>
            </a:r>
            <a:r>
              <a:rPr sz="769" b="1" spc="-3" dirty="0">
                <a:latin typeface="Times New Roman"/>
                <a:cs typeface="Times New Roman"/>
              </a:rPr>
              <a:t>θ</a:t>
            </a:r>
            <a:r>
              <a:rPr sz="769" spc="-3" dirty="0">
                <a:latin typeface="Times New Roman"/>
                <a:cs typeface="Times New Roman"/>
              </a:rPr>
              <a:t>, and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data. </a:t>
            </a:r>
            <a:r>
              <a:rPr sz="769" spc="-6" dirty="0">
                <a:latin typeface="Times New Roman"/>
                <a:cs typeface="Times New Roman"/>
              </a:rPr>
              <a:t>In </a:t>
            </a:r>
            <a:r>
              <a:rPr sz="769" dirty="0">
                <a:latin typeface="Times New Roman"/>
                <a:cs typeface="Times New Roman"/>
              </a:rPr>
              <a:t>probabilistic </a:t>
            </a:r>
            <a:r>
              <a:rPr sz="769" spc="-3" dirty="0">
                <a:latin typeface="Times New Roman"/>
                <a:cs typeface="Times New Roman"/>
              </a:rPr>
              <a:t>terms </a:t>
            </a:r>
            <a:r>
              <a:rPr sz="769" dirty="0">
                <a:latin typeface="Times New Roman"/>
                <a:cs typeface="Times New Roman"/>
              </a:rPr>
              <a:t>this  </a:t>
            </a:r>
            <a:r>
              <a:rPr sz="769" spc="-3" dirty="0">
                <a:latin typeface="Times New Roman"/>
                <a:cs typeface="Times New Roman"/>
              </a:rPr>
              <a:t>can </a:t>
            </a:r>
            <a:r>
              <a:rPr sz="769" dirty="0">
                <a:latin typeface="Times New Roman"/>
                <a:cs typeface="Times New Roman"/>
              </a:rPr>
              <a:t>be </a:t>
            </a:r>
            <a:r>
              <a:rPr sz="769" spc="-3" dirty="0">
                <a:latin typeface="Times New Roman"/>
                <a:cs typeface="Times New Roman"/>
              </a:rPr>
              <a:t>written as </a:t>
            </a:r>
            <a:r>
              <a:rPr sz="769" spc="-83" dirty="0">
                <a:latin typeface="Arial Black"/>
                <a:cs typeface="Arial Black"/>
              </a:rPr>
              <a:t>𝑝(𝑥; </a:t>
            </a:r>
            <a:r>
              <a:rPr sz="769" spc="-54" dirty="0">
                <a:latin typeface="Arial Black"/>
                <a:cs typeface="Arial Black"/>
              </a:rPr>
              <a:t>𝜃)</a:t>
            </a:r>
            <a:r>
              <a:rPr sz="817" spc="-81" baseline="-16339" dirty="0">
                <a:latin typeface="Arial Black"/>
                <a:cs typeface="Arial Black"/>
              </a:rPr>
              <a:t>𝜃𝜖Θ</a:t>
            </a:r>
            <a:r>
              <a:rPr sz="769" spc="-54" dirty="0">
                <a:latin typeface="Times New Roman"/>
                <a:cs typeface="Times New Roman"/>
              </a:rPr>
              <a:t>. </a:t>
            </a:r>
            <a:r>
              <a:rPr sz="769" spc="-3" dirty="0">
                <a:latin typeface="Times New Roman"/>
                <a:cs typeface="Times New Roman"/>
              </a:rPr>
              <a:t>Here </a:t>
            </a:r>
            <a:r>
              <a:rPr sz="769" b="1" dirty="0">
                <a:latin typeface="Times New Roman"/>
                <a:cs typeface="Times New Roman"/>
              </a:rPr>
              <a:t>Θ </a:t>
            </a:r>
            <a:r>
              <a:rPr sz="769" spc="-3" dirty="0">
                <a:latin typeface="Times New Roman"/>
                <a:cs typeface="Times New Roman"/>
              </a:rPr>
              <a:t>is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space </a:t>
            </a:r>
            <a:r>
              <a:rPr sz="769" dirty="0">
                <a:latin typeface="Times New Roman"/>
                <a:cs typeface="Times New Roman"/>
              </a:rPr>
              <a:t>from the </a:t>
            </a:r>
            <a:r>
              <a:rPr sz="769" spc="-3" dirty="0">
                <a:latin typeface="Times New Roman"/>
                <a:cs typeface="Times New Roman"/>
              </a:rPr>
              <a:t>parameters </a:t>
            </a:r>
            <a:r>
              <a:rPr sz="769" dirty="0">
                <a:latin typeface="Times New Roman"/>
                <a:cs typeface="Times New Roman"/>
              </a:rPr>
              <a:t>are drawn. Notice that  </a:t>
            </a:r>
            <a:r>
              <a:rPr sz="769" spc="-3" dirty="0">
                <a:latin typeface="Times New Roman"/>
                <a:cs typeface="Times New Roman"/>
              </a:rPr>
              <a:t>besides </a:t>
            </a:r>
            <a:r>
              <a:rPr sz="769" b="1" dirty="0">
                <a:latin typeface="Times New Roman"/>
                <a:cs typeface="Times New Roman"/>
              </a:rPr>
              <a:t>θ </a:t>
            </a:r>
            <a:r>
              <a:rPr sz="769" spc="-3" dirty="0">
                <a:latin typeface="Times New Roman"/>
                <a:cs typeface="Times New Roman"/>
              </a:rPr>
              <a:t>we assume </a:t>
            </a:r>
            <a:r>
              <a:rPr sz="769" dirty="0">
                <a:latin typeface="Times New Roman"/>
                <a:cs typeface="Times New Roman"/>
              </a:rPr>
              <a:t>that </a:t>
            </a:r>
            <a:r>
              <a:rPr sz="769" spc="-3" dirty="0">
                <a:latin typeface="Times New Roman"/>
                <a:cs typeface="Times New Roman"/>
              </a:rPr>
              <a:t>we </a:t>
            </a:r>
            <a:r>
              <a:rPr sz="769" dirty="0">
                <a:latin typeface="Times New Roman"/>
                <a:cs typeface="Times New Roman"/>
              </a:rPr>
              <a:t>know the </a:t>
            </a:r>
            <a:r>
              <a:rPr sz="769" spc="-3" dirty="0">
                <a:latin typeface="Times New Roman"/>
                <a:cs typeface="Times New Roman"/>
              </a:rPr>
              <a:t>PDF </a:t>
            </a:r>
            <a:r>
              <a:rPr sz="769" dirty="0">
                <a:latin typeface="Times New Roman"/>
                <a:cs typeface="Times New Roman"/>
              </a:rPr>
              <a:t>(Probability Density </a:t>
            </a:r>
            <a:r>
              <a:rPr sz="769" spc="-3" dirty="0">
                <a:latin typeface="Times New Roman"/>
                <a:cs typeface="Times New Roman"/>
              </a:rPr>
              <a:t>Function) </a:t>
            </a:r>
            <a:r>
              <a:rPr sz="769" dirty="0">
                <a:latin typeface="Times New Roman"/>
                <a:cs typeface="Times New Roman"/>
              </a:rPr>
              <a:t>of the</a:t>
            </a:r>
            <a:r>
              <a:rPr sz="769" spc="19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process.</a:t>
            </a:r>
            <a:endParaRPr sz="769">
              <a:latin typeface="Times New Roman"/>
              <a:cs typeface="Times New Roman"/>
            </a:endParaRPr>
          </a:p>
          <a:p>
            <a:pPr marL="8139" marR="7325">
              <a:lnSpc>
                <a:spcPct val="109200"/>
              </a:lnSpc>
              <a:spcBef>
                <a:spcPts val="532"/>
              </a:spcBef>
            </a:pPr>
            <a:r>
              <a:rPr sz="769" spc="-3" dirty="0">
                <a:latin typeface="Times New Roman"/>
                <a:cs typeface="Times New Roman"/>
              </a:rPr>
              <a:t>Inference: gives </a:t>
            </a:r>
            <a:r>
              <a:rPr sz="769" dirty="0">
                <a:latin typeface="Times New Roman"/>
                <a:cs typeface="Times New Roman"/>
              </a:rPr>
              <a:t>the best </a:t>
            </a:r>
            <a:r>
              <a:rPr sz="769" spc="-3" dirty="0">
                <a:latin typeface="Times New Roman"/>
                <a:cs typeface="Times New Roman"/>
              </a:rPr>
              <a:t>value </a:t>
            </a:r>
            <a:r>
              <a:rPr sz="769" spc="3" dirty="0">
                <a:latin typeface="Times New Roman"/>
                <a:cs typeface="Times New Roman"/>
              </a:rPr>
              <a:t>of </a:t>
            </a:r>
            <a:r>
              <a:rPr sz="769" b="1" dirty="0">
                <a:latin typeface="Times New Roman"/>
                <a:cs typeface="Times New Roman"/>
              </a:rPr>
              <a:t>θ </a:t>
            </a:r>
            <a:r>
              <a:rPr sz="769" spc="-3" dirty="0">
                <a:latin typeface="Times New Roman"/>
                <a:cs typeface="Times New Roman"/>
              </a:rPr>
              <a:t>best </a:t>
            </a:r>
            <a:r>
              <a:rPr sz="769" dirty="0">
                <a:latin typeface="Times New Roman"/>
                <a:cs typeface="Times New Roman"/>
              </a:rPr>
              <a:t>fits the </a:t>
            </a:r>
            <a:r>
              <a:rPr sz="769" spc="-3" dirty="0">
                <a:latin typeface="Times New Roman"/>
                <a:cs typeface="Times New Roman"/>
              </a:rPr>
              <a:t>data. </a:t>
            </a:r>
            <a:r>
              <a:rPr sz="769" dirty="0">
                <a:latin typeface="Times New Roman"/>
                <a:cs typeface="Times New Roman"/>
              </a:rPr>
              <a:t>This generally </a:t>
            </a:r>
            <a:r>
              <a:rPr sz="769" spc="-3" dirty="0">
                <a:latin typeface="Times New Roman"/>
                <a:cs typeface="Times New Roman"/>
              </a:rPr>
              <a:t>has </a:t>
            </a:r>
            <a:r>
              <a:rPr sz="769" dirty="0">
                <a:latin typeface="Times New Roman"/>
                <a:cs typeface="Times New Roman"/>
              </a:rPr>
              <a:t>a number of  </a:t>
            </a:r>
            <a:r>
              <a:rPr sz="769" spc="-3" dirty="0">
                <a:latin typeface="Times New Roman"/>
                <a:cs typeface="Times New Roman"/>
              </a:rPr>
              <a:t>components which often are referred </a:t>
            </a:r>
            <a:r>
              <a:rPr sz="769" dirty="0">
                <a:latin typeface="Times New Roman"/>
                <a:cs typeface="Times New Roman"/>
              </a:rPr>
              <a:t>to</a:t>
            </a:r>
            <a:r>
              <a:rPr sz="769" spc="22" dirty="0">
                <a:latin typeface="Times New Roman"/>
                <a:cs typeface="Times New Roman"/>
              </a:rPr>
              <a:t> </a:t>
            </a:r>
            <a:r>
              <a:rPr sz="769" spc="-3" dirty="0">
                <a:latin typeface="Times New Roman"/>
                <a:cs typeface="Times New Roman"/>
              </a:rPr>
              <a:t>as:</a:t>
            </a:r>
            <a:endParaRPr sz="769">
              <a:latin typeface="Times New Roman"/>
              <a:cs typeface="Times New Roman"/>
            </a:endParaRPr>
          </a:p>
          <a:p>
            <a:pPr marL="8139">
              <a:spcBef>
                <a:spcPts val="609"/>
              </a:spcBef>
              <a:buAutoNum type="arabicPeriod"/>
              <a:tabLst>
                <a:tab pos="105813" algn="l"/>
              </a:tabLst>
            </a:pPr>
            <a:r>
              <a:rPr sz="769" spc="-3" dirty="0">
                <a:latin typeface="Times New Roman"/>
                <a:cs typeface="Times New Roman"/>
              </a:rPr>
              <a:t>Detection and </a:t>
            </a:r>
            <a:r>
              <a:rPr sz="769" dirty="0">
                <a:latin typeface="Times New Roman"/>
                <a:cs typeface="Times New Roman"/>
              </a:rPr>
              <a:t>parameters </a:t>
            </a:r>
            <a:r>
              <a:rPr sz="769" spc="-3" dirty="0">
                <a:latin typeface="Times New Roman"/>
                <a:cs typeface="Times New Roman"/>
              </a:rPr>
              <a:t>estimation </a:t>
            </a:r>
            <a:r>
              <a:rPr sz="769" dirty="0">
                <a:latin typeface="Times New Roman"/>
                <a:cs typeface="Times New Roman"/>
              </a:rPr>
              <a:t>(both </a:t>
            </a:r>
            <a:r>
              <a:rPr sz="769" spc="-3" dirty="0">
                <a:latin typeface="Times New Roman"/>
                <a:cs typeface="Times New Roman"/>
              </a:rPr>
              <a:t>can </a:t>
            </a:r>
            <a:r>
              <a:rPr sz="769" dirty="0">
                <a:latin typeface="Times New Roman"/>
                <a:cs typeface="Times New Roman"/>
              </a:rPr>
              <a:t>be </a:t>
            </a:r>
            <a:r>
              <a:rPr sz="769" spc="-3" dirty="0">
                <a:latin typeface="Times New Roman"/>
                <a:cs typeface="Times New Roman"/>
              </a:rPr>
              <a:t>viewed as</a:t>
            </a:r>
            <a:r>
              <a:rPr sz="769" spc="35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“estimation”);</a:t>
            </a:r>
            <a:endParaRPr sz="769">
              <a:latin typeface="Times New Roman"/>
              <a:cs typeface="Times New Roman"/>
            </a:endParaRPr>
          </a:p>
          <a:p>
            <a:pPr marL="8139" marR="7325">
              <a:lnSpc>
                <a:spcPct val="109200"/>
              </a:lnSpc>
              <a:spcBef>
                <a:spcPts val="529"/>
              </a:spcBef>
              <a:buAutoNum type="arabicPeriod"/>
              <a:tabLst>
                <a:tab pos="108661" algn="l"/>
              </a:tabLst>
            </a:pPr>
            <a:r>
              <a:rPr sz="769" spc="-3" dirty="0">
                <a:latin typeface="Times New Roman"/>
                <a:cs typeface="Times New Roman"/>
              </a:rPr>
              <a:t>Prediction (inferring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value </a:t>
            </a:r>
            <a:r>
              <a:rPr sz="769" dirty="0">
                <a:latin typeface="Times New Roman"/>
                <a:cs typeface="Times New Roman"/>
              </a:rPr>
              <a:t>of a </a:t>
            </a:r>
            <a:r>
              <a:rPr sz="769" spc="-3" dirty="0">
                <a:latin typeface="Times New Roman"/>
                <a:cs typeface="Times New Roman"/>
              </a:rPr>
              <a:t>signal </a:t>
            </a:r>
            <a:r>
              <a:rPr sz="769" b="1" i="1" dirty="0">
                <a:latin typeface="Times New Roman"/>
                <a:cs typeface="Times New Roman"/>
              </a:rPr>
              <a:t>y </a:t>
            </a:r>
            <a:r>
              <a:rPr sz="769" spc="-3" dirty="0">
                <a:latin typeface="Times New Roman"/>
                <a:cs typeface="Times New Roman"/>
              </a:rPr>
              <a:t>given an observation </a:t>
            </a:r>
            <a:r>
              <a:rPr sz="769" dirty="0">
                <a:latin typeface="Times New Roman"/>
                <a:cs typeface="Times New Roman"/>
              </a:rPr>
              <a:t>of a </a:t>
            </a:r>
            <a:r>
              <a:rPr sz="769" spc="-3" dirty="0">
                <a:latin typeface="Times New Roman"/>
                <a:cs typeface="Times New Roman"/>
              </a:rPr>
              <a:t>related, </a:t>
            </a:r>
            <a:r>
              <a:rPr sz="769" spc="-6" dirty="0">
                <a:latin typeface="Times New Roman"/>
                <a:cs typeface="Times New Roman"/>
              </a:rPr>
              <a:t>yet </a:t>
            </a:r>
            <a:r>
              <a:rPr sz="769" spc="-3" dirty="0">
                <a:latin typeface="Times New Roman"/>
                <a:cs typeface="Times New Roman"/>
              </a:rPr>
              <a:t>different,  signal, </a:t>
            </a:r>
            <a:r>
              <a:rPr sz="769" b="1" i="1" dirty="0">
                <a:latin typeface="Times New Roman"/>
                <a:cs typeface="Times New Roman"/>
              </a:rPr>
              <a:t>x</a:t>
            </a:r>
            <a:r>
              <a:rPr sz="769" dirty="0">
                <a:latin typeface="Times New Roman"/>
                <a:cs typeface="Times New Roman"/>
              </a:rPr>
              <a:t>;</a:t>
            </a:r>
            <a:endParaRPr sz="769">
              <a:latin typeface="Times New Roman"/>
              <a:cs typeface="Times New Roman"/>
            </a:endParaRPr>
          </a:p>
          <a:p>
            <a:pPr marL="106627" indent="-98487">
              <a:spcBef>
                <a:spcPts val="615"/>
              </a:spcBef>
              <a:buAutoNum type="arabicPeriod"/>
              <a:tabLst>
                <a:tab pos="107034" algn="l"/>
              </a:tabLst>
            </a:pPr>
            <a:r>
              <a:rPr sz="769" spc="-3" dirty="0">
                <a:latin typeface="Times New Roman"/>
                <a:cs typeface="Times New Roman"/>
              </a:rPr>
              <a:t>Learning which means </a:t>
            </a:r>
            <a:r>
              <a:rPr sz="769" dirty="0">
                <a:latin typeface="Times New Roman"/>
                <a:cs typeface="Times New Roman"/>
              </a:rPr>
              <a:t>that </a:t>
            </a:r>
            <a:r>
              <a:rPr sz="769" spc="-3" dirty="0">
                <a:latin typeface="Times New Roman"/>
                <a:cs typeface="Times New Roman"/>
              </a:rPr>
              <a:t>we learn about </a:t>
            </a:r>
            <a:r>
              <a:rPr sz="769" dirty="0">
                <a:latin typeface="Times New Roman"/>
                <a:cs typeface="Times New Roman"/>
              </a:rPr>
              <a:t>a </a:t>
            </a:r>
            <a:r>
              <a:rPr sz="769" spc="-3" dirty="0">
                <a:latin typeface="Times New Roman"/>
                <a:cs typeface="Times New Roman"/>
              </a:rPr>
              <a:t>relation between two stochastic signals </a:t>
            </a:r>
            <a:r>
              <a:rPr sz="769" b="1" i="1" dirty="0">
                <a:latin typeface="Times New Roman"/>
                <a:cs typeface="Times New Roman"/>
              </a:rPr>
              <a:t>x </a:t>
            </a:r>
            <a:r>
              <a:rPr sz="769" spc="-3" dirty="0">
                <a:latin typeface="Times New Roman"/>
                <a:cs typeface="Times New Roman"/>
              </a:rPr>
              <a:t>and</a:t>
            </a:r>
            <a:r>
              <a:rPr sz="769" spc="106" dirty="0">
                <a:latin typeface="Times New Roman"/>
                <a:cs typeface="Times New Roman"/>
              </a:rPr>
              <a:t> </a:t>
            </a:r>
            <a:r>
              <a:rPr sz="769" b="1" i="1" dirty="0">
                <a:latin typeface="Times New Roman"/>
                <a:cs typeface="Times New Roman"/>
              </a:rPr>
              <a:t>y</a:t>
            </a:r>
            <a:endParaRPr sz="769">
              <a:latin typeface="Times New Roman"/>
              <a:cs typeface="Times New Roman"/>
            </a:endParaRPr>
          </a:p>
          <a:p>
            <a:pPr marL="8139">
              <a:spcBef>
                <a:spcPts val="83"/>
              </a:spcBef>
            </a:pPr>
            <a:r>
              <a:rPr sz="769" spc="-3" dirty="0">
                <a:latin typeface="Times New Roman"/>
                <a:cs typeface="Times New Roman"/>
              </a:rPr>
              <a:t>from </a:t>
            </a:r>
            <a:r>
              <a:rPr sz="769" dirty="0">
                <a:latin typeface="Times New Roman"/>
                <a:cs typeface="Times New Roman"/>
              </a:rPr>
              <a:t>the </a:t>
            </a:r>
            <a:r>
              <a:rPr sz="769" spc="-3" dirty="0">
                <a:latin typeface="Times New Roman"/>
                <a:cs typeface="Times New Roman"/>
              </a:rPr>
              <a:t>data </a:t>
            </a:r>
            <a:r>
              <a:rPr sz="769" dirty="0">
                <a:latin typeface="Times New Roman"/>
                <a:cs typeface="Times New Roman"/>
              </a:rPr>
              <a:t>we</a:t>
            </a:r>
            <a:r>
              <a:rPr sz="769" spc="-3" dirty="0">
                <a:latin typeface="Times New Roman"/>
                <a:cs typeface="Times New Roman"/>
              </a:rPr>
              <a:t> </a:t>
            </a:r>
            <a:r>
              <a:rPr sz="769" dirty="0">
                <a:latin typeface="Times New Roman"/>
                <a:cs typeface="Times New Roman"/>
              </a:rPr>
              <a:t>have.</a:t>
            </a:r>
            <a:endParaRPr sz="769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63673" y="3274636"/>
            <a:ext cx="3691502" cy="25949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1"/>
            <a:ext cx="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3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3657543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681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Trebuchet MS</vt:lpstr>
      <vt:lpstr>Office Theme</vt:lpstr>
      <vt:lpstr>PowerPoint Presentation</vt:lpstr>
      <vt:lpstr>Detection and  Estimation Theory Dr. Emad H. Salman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2019-11-11T06:42:19Z</dcterms:created>
  <dcterms:modified xsi:type="dcterms:W3CDTF">2019-11-11T06:44:37Z</dcterms:modified>
</cp:coreProperties>
</file>